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6"/>
  </p:notesMasterIdLst>
  <p:sldIdLst>
    <p:sldId id="256" r:id="rId2"/>
    <p:sldId id="257" r:id="rId3"/>
    <p:sldId id="291" r:id="rId4"/>
    <p:sldId id="406" r:id="rId5"/>
    <p:sldId id="283" r:id="rId6"/>
    <p:sldId id="293" r:id="rId7"/>
    <p:sldId id="292" r:id="rId8"/>
    <p:sldId id="411" r:id="rId9"/>
    <p:sldId id="413" r:id="rId10"/>
    <p:sldId id="310" r:id="rId11"/>
    <p:sldId id="304" r:id="rId12"/>
    <p:sldId id="298" r:id="rId13"/>
    <p:sldId id="296" r:id="rId14"/>
    <p:sldId id="416" r:id="rId15"/>
    <p:sldId id="408" r:id="rId16"/>
    <p:sldId id="409" r:id="rId17"/>
    <p:sldId id="295" r:id="rId18"/>
    <p:sldId id="308" r:id="rId19"/>
    <p:sldId id="417" r:id="rId20"/>
    <p:sldId id="403" r:id="rId21"/>
    <p:sldId id="311" r:id="rId22"/>
    <p:sldId id="400" r:id="rId23"/>
    <p:sldId id="410" r:id="rId24"/>
    <p:sldId id="40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66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JUNIOR\Agile%20Coach\Metricas%20ERP%20-%20v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[Metricas ERP - v3.xlsx]CFD!Tabela dinâmica24</c:name>
    <c:fmtId val="118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000" b="1">
                <a:solidFill>
                  <a:sysClr val="windowText" lastClr="000000"/>
                </a:solidFill>
              </a:rPr>
              <a:t>CFD - Cumulative Flow Diagram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rgbClr val="7030A0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rgbClr val="7030A0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rgbClr val="7030A0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areaChart>
        <c:grouping val="stacked"/>
        <c:varyColors val="0"/>
        <c:ser>
          <c:idx val="0"/>
          <c:order val="0"/>
          <c:tx>
            <c:strRef>
              <c:f>CFD!$O$3</c:f>
              <c:strCache>
                <c:ptCount val="1"/>
                <c:pt idx="0">
                  <c:v>Done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CFD!$N$4:$N$42</c:f>
              <c:strCache>
                <c:ptCount val="39"/>
                <c:pt idx="0">
                  <c:v>16/11/2018</c:v>
                </c:pt>
                <c:pt idx="1">
                  <c:v>23/11/2018</c:v>
                </c:pt>
                <c:pt idx="2">
                  <c:v>30/11/2018</c:v>
                </c:pt>
                <c:pt idx="3">
                  <c:v>07/12/2018</c:v>
                </c:pt>
                <c:pt idx="4">
                  <c:v>14/12/2018</c:v>
                </c:pt>
                <c:pt idx="5">
                  <c:v>20/12/2018</c:v>
                </c:pt>
                <c:pt idx="6">
                  <c:v>18/01/2019</c:v>
                </c:pt>
                <c:pt idx="7">
                  <c:v>25/01/2019</c:v>
                </c:pt>
                <c:pt idx="8">
                  <c:v>01/02/2019</c:v>
                </c:pt>
                <c:pt idx="9">
                  <c:v>08/02/2019</c:v>
                </c:pt>
                <c:pt idx="10">
                  <c:v>15/02/2019</c:v>
                </c:pt>
                <c:pt idx="11">
                  <c:v>22/02/2019</c:v>
                </c:pt>
                <c:pt idx="12">
                  <c:v>01/03/2019</c:v>
                </c:pt>
                <c:pt idx="13">
                  <c:v>08/03/2019</c:v>
                </c:pt>
                <c:pt idx="14">
                  <c:v>15/03/2019</c:v>
                </c:pt>
                <c:pt idx="15">
                  <c:v>22/03/2019</c:v>
                </c:pt>
                <c:pt idx="16">
                  <c:v>29/03/2019</c:v>
                </c:pt>
                <c:pt idx="17">
                  <c:v>05/04/2019</c:v>
                </c:pt>
                <c:pt idx="18">
                  <c:v>12/04/2019</c:v>
                </c:pt>
                <c:pt idx="19">
                  <c:v>19/04/2019</c:v>
                </c:pt>
                <c:pt idx="20">
                  <c:v>26/04/2019</c:v>
                </c:pt>
                <c:pt idx="21">
                  <c:v>03/05/2019</c:v>
                </c:pt>
                <c:pt idx="22">
                  <c:v>10/05/2019</c:v>
                </c:pt>
                <c:pt idx="23">
                  <c:v>17/05/2019</c:v>
                </c:pt>
                <c:pt idx="24">
                  <c:v>24/05/2019</c:v>
                </c:pt>
                <c:pt idx="25">
                  <c:v>31/05/2019</c:v>
                </c:pt>
                <c:pt idx="26">
                  <c:v>07/06/2019</c:v>
                </c:pt>
                <c:pt idx="27">
                  <c:v>14/06/2019</c:v>
                </c:pt>
                <c:pt idx="28">
                  <c:v>21/06/2019</c:v>
                </c:pt>
                <c:pt idx="29">
                  <c:v>28/06/2019</c:v>
                </c:pt>
                <c:pt idx="30">
                  <c:v>05/07/2019</c:v>
                </c:pt>
                <c:pt idx="31">
                  <c:v>15/07/2019</c:v>
                </c:pt>
                <c:pt idx="32">
                  <c:v>22/07/2019</c:v>
                </c:pt>
                <c:pt idx="33">
                  <c:v>29/07/2019</c:v>
                </c:pt>
                <c:pt idx="34">
                  <c:v>05/08/2019</c:v>
                </c:pt>
                <c:pt idx="35">
                  <c:v>12/08/2019</c:v>
                </c:pt>
                <c:pt idx="36">
                  <c:v>19/08/2019</c:v>
                </c:pt>
                <c:pt idx="37">
                  <c:v>27/08/2019</c:v>
                </c:pt>
                <c:pt idx="38">
                  <c:v>03/09/2019</c:v>
                </c:pt>
              </c:strCache>
            </c:strRef>
          </c:cat>
          <c:val>
            <c:numRef>
              <c:f>CFD!$O$4:$O$42</c:f>
              <c:numCache>
                <c:formatCode>General</c:formatCode>
                <c:ptCount val="39"/>
                <c:pt idx="6">
                  <c:v>1</c:v>
                </c:pt>
                <c:pt idx="7">
                  <c:v>4</c:v>
                </c:pt>
                <c:pt idx="8">
                  <c:v>6</c:v>
                </c:pt>
                <c:pt idx="9">
                  <c:v>6</c:v>
                </c:pt>
                <c:pt idx="10">
                  <c:v>32</c:v>
                </c:pt>
                <c:pt idx="11">
                  <c:v>36</c:v>
                </c:pt>
                <c:pt idx="12">
                  <c:v>46</c:v>
                </c:pt>
                <c:pt idx="13">
                  <c:v>50</c:v>
                </c:pt>
                <c:pt idx="14">
                  <c:v>63</c:v>
                </c:pt>
                <c:pt idx="15">
                  <c:v>84</c:v>
                </c:pt>
                <c:pt idx="16">
                  <c:v>102</c:v>
                </c:pt>
                <c:pt idx="17">
                  <c:v>118</c:v>
                </c:pt>
                <c:pt idx="18">
                  <c:v>150</c:v>
                </c:pt>
                <c:pt idx="19">
                  <c:v>170</c:v>
                </c:pt>
                <c:pt idx="20">
                  <c:v>195</c:v>
                </c:pt>
                <c:pt idx="21">
                  <c:v>234</c:v>
                </c:pt>
                <c:pt idx="22">
                  <c:v>284</c:v>
                </c:pt>
                <c:pt idx="23">
                  <c:v>261</c:v>
                </c:pt>
                <c:pt idx="24">
                  <c:v>292</c:v>
                </c:pt>
                <c:pt idx="25">
                  <c:v>313</c:v>
                </c:pt>
                <c:pt idx="26">
                  <c:v>369</c:v>
                </c:pt>
                <c:pt idx="27">
                  <c:v>421</c:v>
                </c:pt>
                <c:pt idx="28">
                  <c:v>463</c:v>
                </c:pt>
                <c:pt idx="29">
                  <c:v>509</c:v>
                </c:pt>
                <c:pt idx="30">
                  <c:v>544</c:v>
                </c:pt>
                <c:pt idx="31">
                  <c:v>581</c:v>
                </c:pt>
                <c:pt idx="32">
                  <c:v>617</c:v>
                </c:pt>
                <c:pt idx="33">
                  <c:v>660</c:v>
                </c:pt>
                <c:pt idx="34">
                  <c:v>713</c:v>
                </c:pt>
                <c:pt idx="35">
                  <c:v>777</c:v>
                </c:pt>
                <c:pt idx="36">
                  <c:v>813</c:v>
                </c:pt>
                <c:pt idx="37">
                  <c:v>816</c:v>
                </c:pt>
                <c:pt idx="38">
                  <c:v>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64-4344-A74F-84F8F46E968B}"/>
            </c:ext>
          </c:extLst>
        </c:ser>
        <c:ser>
          <c:idx val="1"/>
          <c:order val="1"/>
          <c:tx>
            <c:strRef>
              <c:f>CFD!$P$3</c:f>
              <c:strCache>
                <c:ptCount val="1"/>
                <c:pt idx="0">
                  <c:v>Closed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strRef>
              <c:f>CFD!$N$4:$N$42</c:f>
              <c:strCache>
                <c:ptCount val="39"/>
                <c:pt idx="0">
                  <c:v>16/11/2018</c:v>
                </c:pt>
                <c:pt idx="1">
                  <c:v>23/11/2018</c:v>
                </c:pt>
                <c:pt idx="2">
                  <c:v>30/11/2018</c:v>
                </c:pt>
                <c:pt idx="3">
                  <c:v>07/12/2018</c:v>
                </c:pt>
                <c:pt idx="4">
                  <c:v>14/12/2018</c:v>
                </c:pt>
                <c:pt idx="5">
                  <c:v>20/12/2018</c:v>
                </c:pt>
                <c:pt idx="6">
                  <c:v>18/01/2019</c:v>
                </c:pt>
                <c:pt idx="7">
                  <c:v>25/01/2019</c:v>
                </c:pt>
                <c:pt idx="8">
                  <c:v>01/02/2019</c:v>
                </c:pt>
                <c:pt idx="9">
                  <c:v>08/02/2019</c:v>
                </c:pt>
                <c:pt idx="10">
                  <c:v>15/02/2019</c:v>
                </c:pt>
                <c:pt idx="11">
                  <c:v>22/02/2019</c:v>
                </c:pt>
                <c:pt idx="12">
                  <c:v>01/03/2019</c:v>
                </c:pt>
                <c:pt idx="13">
                  <c:v>08/03/2019</c:v>
                </c:pt>
                <c:pt idx="14">
                  <c:v>15/03/2019</c:v>
                </c:pt>
                <c:pt idx="15">
                  <c:v>22/03/2019</c:v>
                </c:pt>
                <c:pt idx="16">
                  <c:v>29/03/2019</c:v>
                </c:pt>
                <c:pt idx="17">
                  <c:v>05/04/2019</c:v>
                </c:pt>
                <c:pt idx="18">
                  <c:v>12/04/2019</c:v>
                </c:pt>
                <c:pt idx="19">
                  <c:v>19/04/2019</c:v>
                </c:pt>
                <c:pt idx="20">
                  <c:v>26/04/2019</c:v>
                </c:pt>
                <c:pt idx="21">
                  <c:v>03/05/2019</c:v>
                </c:pt>
                <c:pt idx="22">
                  <c:v>10/05/2019</c:v>
                </c:pt>
                <c:pt idx="23">
                  <c:v>17/05/2019</c:v>
                </c:pt>
                <c:pt idx="24">
                  <c:v>24/05/2019</c:v>
                </c:pt>
                <c:pt idx="25">
                  <c:v>31/05/2019</c:v>
                </c:pt>
                <c:pt idx="26">
                  <c:v>07/06/2019</c:v>
                </c:pt>
                <c:pt idx="27">
                  <c:v>14/06/2019</c:v>
                </c:pt>
                <c:pt idx="28">
                  <c:v>21/06/2019</c:v>
                </c:pt>
                <c:pt idx="29">
                  <c:v>28/06/2019</c:v>
                </c:pt>
                <c:pt idx="30">
                  <c:v>05/07/2019</c:v>
                </c:pt>
                <c:pt idx="31">
                  <c:v>15/07/2019</c:v>
                </c:pt>
                <c:pt idx="32">
                  <c:v>22/07/2019</c:v>
                </c:pt>
                <c:pt idx="33">
                  <c:v>29/07/2019</c:v>
                </c:pt>
                <c:pt idx="34">
                  <c:v>05/08/2019</c:v>
                </c:pt>
                <c:pt idx="35">
                  <c:v>12/08/2019</c:v>
                </c:pt>
                <c:pt idx="36">
                  <c:v>19/08/2019</c:v>
                </c:pt>
                <c:pt idx="37">
                  <c:v>27/08/2019</c:v>
                </c:pt>
                <c:pt idx="38">
                  <c:v>03/09/2019</c:v>
                </c:pt>
              </c:strCache>
            </c:strRef>
          </c:cat>
          <c:val>
            <c:numRef>
              <c:f>CFD!$P$4:$P$42</c:f>
              <c:numCache>
                <c:formatCode>General</c:formatCode>
                <c:ptCount val="39"/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4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64-4344-A74F-84F8F46E968B}"/>
            </c:ext>
          </c:extLst>
        </c:ser>
        <c:ser>
          <c:idx val="2"/>
          <c:order val="2"/>
          <c:tx>
            <c:strRef>
              <c:f>CFD!$Q$3</c:f>
              <c:strCache>
                <c:ptCount val="1"/>
                <c:pt idx="0">
                  <c:v>Blocked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CFD!$N$4:$N$42</c:f>
              <c:strCache>
                <c:ptCount val="39"/>
                <c:pt idx="0">
                  <c:v>16/11/2018</c:v>
                </c:pt>
                <c:pt idx="1">
                  <c:v>23/11/2018</c:v>
                </c:pt>
                <c:pt idx="2">
                  <c:v>30/11/2018</c:v>
                </c:pt>
                <c:pt idx="3">
                  <c:v>07/12/2018</c:v>
                </c:pt>
                <c:pt idx="4">
                  <c:v>14/12/2018</c:v>
                </c:pt>
                <c:pt idx="5">
                  <c:v>20/12/2018</c:v>
                </c:pt>
                <c:pt idx="6">
                  <c:v>18/01/2019</c:v>
                </c:pt>
                <c:pt idx="7">
                  <c:v>25/01/2019</c:v>
                </c:pt>
                <c:pt idx="8">
                  <c:v>01/02/2019</c:v>
                </c:pt>
                <c:pt idx="9">
                  <c:v>08/02/2019</c:v>
                </c:pt>
                <c:pt idx="10">
                  <c:v>15/02/2019</c:v>
                </c:pt>
                <c:pt idx="11">
                  <c:v>22/02/2019</c:v>
                </c:pt>
                <c:pt idx="12">
                  <c:v>01/03/2019</c:v>
                </c:pt>
                <c:pt idx="13">
                  <c:v>08/03/2019</c:v>
                </c:pt>
                <c:pt idx="14">
                  <c:v>15/03/2019</c:v>
                </c:pt>
                <c:pt idx="15">
                  <c:v>22/03/2019</c:v>
                </c:pt>
                <c:pt idx="16">
                  <c:v>29/03/2019</c:v>
                </c:pt>
                <c:pt idx="17">
                  <c:v>05/04/2019</c:v>
                </c:pt>
                <c:pt idx="18">
                  <c:v>12/04/2019</c:v>
                </c:pt>
                <c:pt idx="19">
                  <c:v>19/04/2019</c:v>
                </c:pt>
                <c:pt idx="20">
                  <c:v>26/04/2019</c:v>
                </c:pt>
                <c:pt idx="21">
                  <c:v>03/05/2019</c:v>
                </c:pt>
                <c:pt idx="22">
                  <c:v>10/05/2019</c:v>
                </c:pt>
                <c:pt idx="23">
                  <c:v>17/05/2019</c:v>
                </c:pt>
                <c:pt idx="24">
                  <c:v>24/05/2019</c:v>
                </c:pt>
                <c:pt idx="25">
                  <c:v>31/05/2019</c:v>
                </c:pt>
                <c:pt idx="26">
                  <c:v>07/06/2019</c:v>
                </c:pt>
                <c:pt idx="27">
                  <c:v>14/06/2019</c:v>
                </c:pt>
                <c:pt idx="28">
                  <c:v>21/06/2019</c:v>
                </c:pt>
                <c:pt idx="29">
                  <c:v>28/06/2019</c:v>
                </c:pt>
                <c:pt idx="30">
                  <c:v>05/07/2019</c:v>
                </c:pt>
                <c:pt idx="31">
                  <c:v>15/07/2019</c:v>
                </c:pt>
                <c:pt idx="32">
                  <c:v>22/07/2019</c:v>
                </c:pt>
                <c:pt idx="33">
                  <c:v>29/07/2019</c:v>
                </c:pt>
                <c:pt idx="34">
                  <c:v>05/08/2019</c:v>
                </c:pt>
                <c:pt idx="35">
                  <c:v>12/08/2019</c:v>
                </c:pt>
                <c:pt idx="36">
                  <c:v>19/08/2019</c:v>
                </c:pt>
                <c:pt idx="37">
                  <c:v>27/08/2019</c:v>
                </c:pt>
                <c:pt idx="38">
                  <c:v>03/09/2019</c:v>
                </c:pt>
              </c:strCache>
            </c:strRef>
          </c:cat>
          <c:val>
            <c:numRef>
              <c:f>CFD!$Q$4:$Q$42</c:f>
              <c:numCache>
                <c:formatCode>General</c:formatCode>
                <c:ptCount val="39"/>
              </c:numCache>
            </c:numRef>
          </c:val>
          <c:extLst>
            <c:ext xmlns:c16="http://schemas.microsoft.com/office/drawing/2014/chart" uri="{C3380CC4-5D6E-409C-BE32-E72D297353CC}">
              <c16:uniqueId val="{00000002-DD64-4344-A74F-84F8F46E968B}"/>
            </c:ext>
          </c:extLst>
        </c:ser>
        <c:ser>
          <c:idx val="3"/>
          <c:order val="3"/>
          <c:tx>
            <c:strRef>
              <c:f>CFD!$R$3</c:f>
              <c:strCache>
                <c:ptCount val="1"/>
                <c:pt idx="0">
                  <c:v>Review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CFD!$N$4:$N$42</c:f>
              <c:strCache>
                <c:ptCount val="39"/>
                <c:pt idx="0">
                  <c:v>16/11/2018</c:v>
                </c:pt>
                <c:pt idx="1">
                  <c:v>23/11/2018</c:v>
                </c:pt>
                <c:pt idx="2">
                  <c:v>30/11/2018</c:v>
                </c:pt>
                <c:pt idx="3">
                  <c:v>07/12/2018</c:v>
                </c:pt>
                <c:pt idx="4">
                  <c:v>14/12/2018</c:v>
                </c:pt>
                <c:pt idx="5">
                  <c:v>20/12/2018</c:v>
                </c:pt>
                <c:pt idx="6">
                  <c:v>18/01/2019</c:v>
                </c:pt>
                <c:pt idx="7">
                  <c:v>25/01/2019</c:v>
                </c:pt>
                <c:pt idx="8">
                  <c:v>01/02/2019</c:v>
                </c:pt>
                <c:pt idx="9">
                  <c:v>08/02/2019</c:v>
                </c:pt>
                <c:pt idx="10">
                  <c:v>15/02/2019</c:v>
                </c:pt>
                <c:pt idx="11">
                  <c:v>22/02/2019</c:v>
                </c:pt>
                <c:pt idx="12">
                  <c:v>01/03/2019</c:v>
                </c:pt>
                <c:pt idx="13">
                  <c:v>08/03/2019</c:v>
                </c:pt>
                <c:pt idx="14">
                  <c:v>15/03/2019</c:v>
                </c:pt>
                <c:pt idx="15">
                  <c:v>22/03/2019</c:v>
                </c:pt>
                <c:pt idx="16">
                  <c:v>29/03/2019</c:v>
                </c:pt>
                <c:pt idx="17">
                  <c:v>05/04/2019</c:v>
                </c:pt>
                <c:pt idx="18">
                  <c:v>12/04/2019</c:v>
                </c:pt>
                <c:pt idx="19">
                  <c:v>19/04/2019</c:v>
                </c:pt>
                <c:pt idx="20">
                  <c:v>26/04/2019</c:v>
                </c:pt>
                <c:pt idx="21">
                  <c:v>03/05/2019</c:v>
                </c:pt>
                <c:pt idx="22">
                  <c:v>10/05/2019</c:v>
                </c:pt>
                <c:pt idx="23">
                  <c:v>17/05/2019</c:v>
                </c:pt>
                <c:pt idx="24">
                  <c:v>24/05/2019</c:v>
                </c:pt>
                <c:pt idx="25">
                  <c:v>31/05/2019</c:v>
                </c:pt>
                <c:pt idx="26">
                  <c:v>07/06/2019</c:v>
                </c:pt>
                <c:pt idx="27">
                  <c:v>14/06/2019</c:v>
                </c:pt>
                <c:pt idx="28">
                  <c:v>21/06/2019</c:v>
                </c:pt>
                <c:pt idx="29">
                  <c:v>28/06/2019</c:v>
                </c:pt>
                <c:pt idx="30">
                  <c:v>05/07/2019</c:v>
                </c:pt>
                <c:pt idx="31">
                  <c:v>15/07/2019</c:v>
                </c:pt>
                <c:pt idx="32">
                  <c:v>22/07/2019</c:v>
                </c:pt>
                <c:pt idx="33">
                  <c:v>29/07/2019</c:v>
                </c:pt>
                <c:pt idx="34">
                  <c:v>05/08/2019</c:v>
                </c:pt>
                <c:pt idx="35">
                  <c:v>12/08/2019</c:v>
                </c:pt>
                <c:pt idx="36">
                  <c:v>19/08/2019</c:v>
                </c:pt>
                <c:pt idx="37">
                  <c:v>27/08/2019</c:v>
                </c:pt>
                <c:pt idx="38">
                  <c:v>03/09/2019</c:v>
                </c:pt>
              </c:strCache>
            </c:strRef>
          </c:cat>
          <c:val>
            <c:numRef>
              <c:f>CFD!$R$4:$R$42</c:f>
              <c:numCache>
                <c:formatCode>General</c:formatCode>
                <c:ptCount val="39"/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7</c:v>
                </c:pt>
                <c:pt idx="16">
                  <c:v>11</c:v>
                </c:pt>
                <c:pt idx="17">
                  <c:v>8</c:v>
                </c:pt>
                <c:pt idx="18">
                  <c:v>10</c:v>
                </c:pt>
                <c:pt idx="19">
                  <c:v>6</c:v>
                </c:pt>
                <c:pt idx="20">
                  <c:v>10</c:v>
                </c:pt>
                <c:pt idx="21">
                  <c:v>5</c:v>
                </c:pt>
                <c:pt idx="22">
                  <c:v>7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1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9</c:v>
                </c:pt>
                <c:pt idx="38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64-4344-A74F-84F8F46E968B}"/>
            </c:ext>
          </c:extLst>
        </c:ser>
        <c:ser>
          <c:idx val="4"/>
          <c:order val="4"/>
          <c:tx>
            <c:strRef>
              <c:f>CFD!$S$3</c:f>
              <c:strCache>
                <c:ptCount val="1"/>
                <c:pt idx="0">
                  <c:v>Code Review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strRef>
              <c:f>CFD!$N$4:$N$42</c:f>
              <c:strCache>
                <c:ptCount val="39"/>
                <c:pt idx="0">
                  <c:v>16/11/2018</c:v>
                </c:pt>
                <c:pt idx="1">
                  <c:v>23/11/2018</c:v>
                </c:pt>
                <c:pt idx="2">
                  <c:v>30/11/2018</c:v>
                </c:pt>
                <c:pt idx="3">
                  <c:v>07/12/2018</c:v>
                </c:pt>
                <c:pt idx="4">
                  <c:v>14/12/2018</c:v>
                </c:pt>
                <c:pt idx="5">
                  <c:v>20/12/2018</c:v>
                </c:pt>
                <c:pt idx="6">
                  <c:v>18/01/2019</c:v>
                </c:pt>
                <c:pt idx="7">
                  <c:v>25/01/2019</c:v>
                </c:pt>
                <c:pt idx="8">
                  <c:v>01/02/2019</c:v>
                </c:pt>
                <c:pt idx="9">
                  <c:v>08/02/2019</c:v>
                </c:pt>
                <c:pt idx="10">
                  <c:v>15/02/2019</c:v>
                </c:pt>
                <c:pt idx="11">
                  <c:v>22/02/2019</c:v>
                </c:pt>
                <c:pt idx="12">
                  <c:v>01/03/2019</c:v>
                </c:pt>
                <c:pt idx="13">
                  <c:v>08/03/2019</c:v>
                </c:pt>
                <c:pt idx="14">
                  <c:v>15/03/2019</c:v>
                </c:pt>
                <c:pt idx="15">
                  <c:v>22/03/2019</c:v>
                </c:pt>
                <c:pt idx="16">
                  <c:v>29/03/2019</c:v>
                </c:pt>
                <c:pt idx="17">
                  <c:v>05/04/2019</c:v>
                </c:pt>
                <c:pt idx="18">
                  <c:v>12/04/2019</c:v>
                </c:pt>
                <c:pt idx="19">
                  <c:v>19/04/2019</c:v>
                </c:pt>
                <c:pt idx="20">
                  <c:v>26/04/2019</c:v>
                </c:pt>
                <c:pt idx="21">
                  <c:v>03/05/2019</c:v>
                </c:pt>
                <c:pt idx="22">
                  <c:v>10/05/2019</c:v>
                </c:pt>
                <c:pt idx="23">
                  <c:v>17/05/2019</c:v>
                </c:pt>
                <c:pt idx="24">
                  <c:v>24/05/2019</c:v>
                </c:pt>
                <c:pt idx="25">
                  <c:v>31/05/2019</c:v>
                </c:pt>
                <c:pt idx="26">
                  <c:v>07/06/2019</c:v>
                </c:pt>
                <c:pt idx="27">
                  <c:v>14/06/2019</c:v>
                </c:pt>
                <c:pt idx="28">
                  <c:v>21/06/2019</c:v>
                </c:pt>
                <c:pt idx="29">
                  <c:v>28/06/2019</c:v>
                </c:pt>
                <c:pt idx="30">
                  <c:v>05/07/2019</c:v>
                </c:pt>
                <c:pt idx="31">
                  <c:v>15/07/2019</c:v>
                </c:pt>
                <c:pt idx="32">
                  <c:v>22/07/2019</c:v>
                </c:pt>
                <c:pt idx="33">
                  <c:v>29/07/2019</c:v>
                </c:pt>
                <c:pt idx="34">
                  <c:v>05/08/2019</c:v>
                </c:pt>
                <c:pt idx="35">
                  <c:v>12/08/2019</c:v>
                </c:pt>
                <c:pt idx="36">
                  <c:v>19/08/2019</c:v>
                </c:pt>
                <c:pt idx="37">
                  <c:v>27/08/2019</c:v>
                </c:pt>
                <c:pt idx="38">
                  <c:v>03/09/2019</c:v>
                </c:pt>
              </c:strCache>
            </c:strRef>
          </c:cat>
          <c:val>
            <c:numRef>
              <c:f>CFD!$S$4:$S$42</c:f>
              <c:numCache>
                <c:formatCode>General</c:formatCode>
                <c:ptCount val="39"/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20">
                  <c:v>3</c:v>
                </c:pt>
                <c:pt idx="24">
                  <c:v>1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64-4344-A74F-84F8F46E968B}"/>
            </c:ext>
          </c:extLst>
        </c:ser>
        <c:ser>
          <c:idx val="5"/>
          <c:order val="5"/>
          <c:tx>
            <c:strRef>
              <c:f>CFD!$T$3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CFD!$N$4:$N$42</c:f>
              <c:strCache>
                <c:ptCount val="39"/>
                <c:pt idx="0">
                  <c:v>16/11/2018</c:v>
                </c:pt>
                <c:pt idx="1">
                  <c:v>23/11/2018</c:v>
                </c:pt>
                <c:pt idx="2">
                  <c:v>30/11/2018</c:v>
                </c:pt>
                <c:pt idx="3">
                  <c:v>07/12/2018</c:v>
                </c:pt>
                <c:pt idx="4">
                  <c:v>14/12/2018</c:v>
                </c:pt>
                <c:pt idx="5">
                  <c:v>20/12/2018</c:v>
                </c:pt>
                <c:pt idx="6">
                  <c:v>18/01/2019</c:v>
                </c:pt>
                <c:pt idx="7">
                  <c:v>25/01/2019</c:v>
                </c:pt>
                <c:pt idx="8">
                  <c:v>01/02/2019</c:v>
                </c:pt>
                <c:pt idx="9">
                  <c:v>08/02/2019</c:v>
                </c:pt>
                <c:pt idx="10">
                  <c:v>15/02/2019</c:v>
                </c:pt>
                <c:pt idx="11">
                  <c:v>22/02/2019</c:v>
                </c:pt>
                <c:pt idx="12">
                  <c:v>01/03/2019</c:v>
                </c:pt>
                <c:pt idx="13">
                  <c:v>08/03/2019</c:v>
                </c:pt>
                <c:pt idx="14">
                  <c:v>15/03/2019</c:v>
                </c:pt>
                <c:pt idx="15">
                  <c:v>22/03/2019</c:v>
                </c:pt>
                <c:pt idx="16">
                  <c:v>29/03/2019</c:v>
                </c:pt>
                <c:pt idx="17">
                  <c:v>05/04/2019</c:v>
                </c:pt>
                <c:pt idx="18">
                  <c:v>12/04/2019</c:v>
                </c:pt>
                <c:pt idx="19">
                  <c:v>19/04/2019</c:v>
                </c:pt>
                <c:pt idx="20">
                  <c:v>26/04/2019</c:v>
                </c:pt>
                <c:pt idx="21">
                  <c:v>03/05/2019</c:v>
                </c:pt>
                <c:pt idx="22">
                  <c:v>10/05/2019</c:v>
                </c:pt>
                <c:pt idx="23">
                  <c:v>17/05/2019</c:v>
                </c:pt>
                <c:pt idx="24">
                  <c:v>24/05/2019</c:v>
                </c:pt>
                <c:pt idx="25">
                  <c:v>31/05/2019</c:v>
                </c:pt>
                <c:pt idx="26">
                  <c:v>07/06/2019</c:v>
                </c:pt>
                <c:pt idx="27">
                  <c:v>14/06/2019</c:v>
                </c:pt>
                <c:pt idx="28">
                  <c:v>21/06/2019</c:v>
                </c:pt>
                <c:pt idx="29">
                  <c:v>28/06/2019</c:v>
                </c:pt>
                <c:pt idx="30">
                  <c:v>05/07/2019</c:v>
                </c:pt>
                <c:pt idx="31">
                  <c:v>15/07/2019</c:v>
                </c:pt>
                <c:pt idx="32">
                  <c:v>22/07/2019</c:v>
                </c:pt>
                <c:pt idx="33">
                  <c:v>29/07/2019</c:v>
                </c:pt>
                <c:pt idx="34">
                  <c:v>05/08/2019</c:v>
                </c:pt>
                <c:pt idx="35">
                  <c:v>12/08/2019</c:v>
                </c:pt>
                <c:pt idx="36">
                  <c:v>19/08/2019</c:v>
                </c:pt>
                <c:pt idx="37">
                  <c:v>27/08/2019</c:v>
                </c:pt>
                <c:pt idx="38">
                  <c:v>03/09/2019</c:v>
                </c:pt>
              </c:strCache>
            </c:strRef>
          </c:cat>
          <c:val>
            <c:numRef>
              <c:f>CFD!$T$4:$T$42</c:f>
              <c:numCache>
                <c:formatCode>General</c:formatCode>
                <c:ptCount val="39"/>
                <c:pt idx="6">
                  <c:v>2</c:v>
                </c:pt>
                <c:pt idx="7">
                  <c:v>3</c:v>
                </c:pt>
                <c:pt idx="8">
                  <c:v>5</c:v>
                </c:pt>
                <c:pt idx="9">
                  <c:v>5</c:v>
                </c:pt>
                <c:pt idx="10">
                  <c:v>19</c:v>
                </c:pt>
                <c:pt idx="11">
                  <c:v>18</c:v>
                </c:pt>
                <c:pt idx="12">
                  <c:v>20</c:v>
                </c:pt>
                <c:pt idx="13">
                  <c:v>22</c:v>
                </c:pt>
                <c:pt idx="14">
                  <c:v>19</c:v>
                </c:pt>
                <c:pt idx="15">
                  <c:v>17</c:v>
                </c:pt>
                <c:pt idx="16">
                  <c:v>20</c:v>
                </c:pt>
                <c:pt idx="17">
                  <c:v>23</c:v>
                </c:pt>
                <c:pt idx="18">
                  <c:v>22</c:v>
                </c:pt>
                <c:pt idx="19">
                  <c:v>17</c:v>
                </c:pt>
                <c:pt idx="20">
                  <c:v>18</c:v>
                </c:pt>
                <c:pt idx="21">
                  <c:v>9</c:v>
                </c:pt>
                <c:pt idx="22">
                  <c:v>22</c:v>
                </c:pt>
                <c:pt idx="23">
                  <c:v>9</c:v>
                </c:pt>
                <c:pt idx="24">
                  <c:v>12</c:v>
                </c:pt>
                <c:pt idx="25">
                  <c:v>7</c:v>
                </c:pt>
                <c:pt idx="26">
                  <c:v>8</c:v>
                </c:pt>
                <c:pt idx="27">
                  <c:v>5</c:v>
                </c:pt>
                <c:pt idx="28">
                  <c:v>10</c:v>
                </c:pt>
                <c:pt idx="29">
                  <c:v>12</c:v>
                </c:pt>
                <c:pt idx="30">
                  <c:v>9</c:v>
                </c:pt>
                <c:pt idx="31">
                  <c:v>13</c:v>
                </c:pt>
                <c:pt idx="32">
                  <c:v>10</c:v>
                </c:pt>
                <c:pt idx="33">
                  <c:v>14</c:v>
                </c:pt>
                <c:pt idx="34">
                  <c:v>12</c:v>
                </c:pt>
                <c:pt idx="35">
                  <c:v>16</c:v>
                </c:pt>
                <c:pt idx="36">
                  <c:v>7</c:v>
                </c:pt>
                <c:pt idx="37">
                  <c:v>9</c:v>
                </c:pt>
                <c:pt idx="38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64-4344-A74F-84F8F46E968B}"/>
            </c:ext>
          </c:extLst>
        </c:ser>
        <c:ser>
          <c:idx val="6"/>
          <c:order val="6"/>
          <c:tx>
            <c:strRef>
              <c:f>CFD!$U$3</c:f>
              <c:strCache>
                <c:ptCount val="1"/>
                <c:pt idx="0">
                  <c:v>To Do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cat>
            <c:strRef>
              <c:f>CFD!$N$4:$N$42</c:f>
              <c:strCache>
                <c:ptCount val="39"/>
                <c:pt idx="0">
                  <c:v>16/11/2018</c:v>
                </c:pt>
                <c:pt idx="1">
                  <c:v>23/11/2018</c:v>
                </c:pt>
                <c:pt idx="2">
                  <c:v>30/11/2018</c:v>
                </c:pt>
                <c:pt idx="3">
                  <c:v>07/12/2018</c:v>
                </c:pt>
                <c:pt idx="4">
                  <c:v>14/12/2018</c:v>
                </c:pt>
                <c:pt idx="5">
                  <c:v>20/12/2018</c:v>
                </c:pt>
                <c:pt idx="6">
                  <c:v>18/01/2019</c:v>
                </c:pt>
                <c:pt idx="7">
                  <c:v>25/01/2019</c:v>
                </c:pt>
                <c:pt idx="8">
                  <c:v>01/02/2019</c:v>
                </c:pt>
                <c:pt idx="9">
                  <c:v>08/02/2019</c:v>
                </c:pt>
                <c:pt idx="10">
                  <c:v>15/02/2019</c:v>
                </c:pt>
                <c:pt idx="11">
                  <c:v>22/02/2019</c:v>
                </c:pt>
                <c:pt idx="12">
                  <c:v>01/03/2019</c:v>
                </c:pt>
                <c:pt idx="13">
                  <c:v>08/03/2019</c:v>
                </c:pt>
                <c:pt idx="14">
                  <c:v>15/03/2019</c:v>
                </c:pt>
                <c:pt idx="15">
                  <c:v>22/03/2019</c:v>
                </c:pt>
                <c:pt idx="16">
                  <c:v>29/03/2019</c:v>
                </c:pt>
                <c:pt idx="17">
                  <c:v>05/04/2019</c:v>
                </c:pt>
                <c:pt idx="18">
                  <c:v>12/04/2019</c:v>
                </c:pt>
                <c:pt idx="19">
                  <c:v>19/04/2019</c:v>
                </c:pt>
                <c:pt idx="20">
                  <c:v>26/04/2019</c:v>
                </c:pt>
                <c:pt idx="21">
                  <c:v>03/05/2019</c:v>
                </c:pt>
                <c:pt idx="22">
                  <c:v>10/05/2019</c:v>
                </c:pt>
                <c:pt idx="23">
                  <c:v>17/05/2019</c:v>
                </c:pt>
                <c:pt idx="24">
                  <c:v>24/05/2019</c:v>
                </c:pt>
                <c:pt idx="25">
                  <c:v>31/05/2019</c:v>
                </c:pt>
                <c:pt idx="26">
                  <c:v>07/06/2019</c:v>
                </c:pt>
                <c:pt idx="27">
                  <c:v>14/06/2019</c:v>
                </c:pt>
                <c:pt idx="28">
                  <c:v>21/06/2019</c:v>
                </c:pt>
                <c:pt idx="29">
                  <c:v>28/06/2019</c:v>
                </c:pt>
                <c:pt idx="30">
                  <c:v>05/07/2019</c:v>
                </c:pt>
                <c:pt idx="31">
                  <c:v>15/07/2019</c:v>
                </c:pt>
                <c:pt idx="32">
                  <c:v>22/07/2019</c:v>
                </c:pt>
                <c:pt idx="33">
                  <c:v>29/07/2019</c:v>
                </c:pt>
                <c:pt idx="34">
                  <c:v>05/08/2019</c:v>
                </c:pt>
                <c:pt idx="35">
                  <c:v>12/08/2019</c:v>
                </c:pt>
                <c:pt idx="36">
                  <c:v>19/08/2019</c:v>
                </c:pt>
                <c:pt idx="37">
                  <c:v>27/08/2019</c:v>
                </c:pt>
                <c:pt idx="38">
                  <c:v>03/09/2019</c:v>
                </c:pt>
              </c:strCache>
            </c:strRef>
          </c:cat>
          <c:val>
            <c:numRef>
              <c:f>CFD!$U$4:$U$42</c:f>
              <c:numCache>
                <c:formatCode>General</c:formatCode>
                <c:ptCount val="39"/>
                <c:pt idx="8">
                  <c:v>1</c:v>
                </c:pt>
                <c:pt idx="9">
                  <c:v>1</c:v>
                </c:pt>
                <c:pt idx="10">
                  <c:v>60</c:v>
                </c:pt>
                <c:pt idx="11">
                  <c:v>57</c:v>
                </c:pt>
                <c:pt idx="12">
                  <c:v>58</c:v>
                </c:pt>
                <c:pt idx="13">
                  <c:v>67</c:v>
                </c:pt>
                <c:pt idx="14">
                  <c:v>62</c:v>
                </c:pt>
                <c:pt idx="15">
                  <c:v>58</c:v>
                </c:pt>
                <c:pt idx="16">
                  <c:v>48</c:v>
                </c:pt>
                <c:pt idx="17">
                  <c:v>39</c:v>
                </c:pt>
                <c:pt idx="18">
                  <c:v>42</c:v>
                </c:pt>
                <c:pt idx="19">
                  <c:v>38</c:v>
                </c:pt>
                <c:pt idx="20">
                  <c:v>29</c:v>
                </c:pt>
                <c:pt idx="21">
                  <c:v>14</c:v>
                </c:pt>
                <c:pt idx="22">
                  <c:v>38</c:v>
                </c:pt>
                <c:pt idx="23">
                  <c:v>21</c:v>
                </c:pt>
                <c:pt idx="24">
                  <c:v>24</c:v>
                </c:pt>
                <c:pt idx="25">
                  <c:v>2</c:v>
                </c:pt>
                <c:pt idx="26">
                  <c:v>27</c:v>
                </c:pt>
                <c:pt idx="27">
                  <c:v>16</c:v>
                </c:pt>
                <c:pt idx="28">
                  <c:v>9</c:v>
                </c:pt>
                <c:pt idx="29">
                  <c:v>9</c:v>
                </c:pt>
                <c:pt idx="30">
                  <c:v>30</c:v>
                </c:pt>
                <c:pt idx="31">
                  <c:v>39</c:v>
                </c:pt>
                <c:pt idx="32">
                  <c:v>43</c:v>
                </c:pt>
                <c:pt idx="33">
                  <c:v>42</c:v>
                </c:pt>
                <c:pt idx="34">
                  <c:v>24</c:v>
                </c:pt>
                <c:pt idx="35">
                  <c:v>49</c:v>
                </c:pt>
                <c:pt idx="36">
                  <c:v>28</c:v>
                </c:pt>
                <c:pt idx="37">
                  <c:v>29</c:v>
                </c:pt>
                <c:pt idx="38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64-4344-A74F-84F8F46E968B}"/>
            </c:ext>
          </c:extLst>
        </c:ser>
        <c:ser>
          <c:idx val="7"/>
          <c:order val="7"/>
          <c:tx>
            <c:strRef>
              <c:f>CFD!$V$3</c:f>
              <c:strCache>
                <c:ptCount val="1"/>
                <c:pt idx="0">
                  <c:v>Backlog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cat>
            <c:strRef>
              <c:f>CFD!$N$4:$N$42</c:f>
              <c:strCache>
                <c:ptCount val="39"/>
                <c:pt idx="0">
                  <c:v>16/11/2018</c:v>
                </c:pt>
                <c:pt idx="1">
                  <c:v>23/11/2018</c:v>
                </c:pt>
                <c:pt idx="2">
                  <c:v>30/11/2018</c:v>
                </c:pt>
                <c:pt idx="3">
                  <c:v>07/12/2018</c:v>
                </c:pt>
                <c:pt idx="4">
                  <c:v>14/12/2018</c:v>
                </c:pt>
                <c:pt idx="5">
                  <c:v>20/12/2018</c:v>
                </c:pt>
                <c:pt idx="6">
                  <c:v>18/01/2019</c:v>
                </c:pt>
                <c:pt idx="7">
                  <c:v>25/01/2019</c:v>
                </c:pt>
                <c:pt idx="8">
                  <c:v>01/02/2019</c:v>
                </c:pt>
                <c:pt idx="9">
                  <c:v>08/02/2019</c:v>
                </c:pt>
                <c:pt idx="10">
                  <c:v>15/02/2019</c:v>
                </c:pt>
                <c:pt idx="11">
                  <c:v>22/02/2019</c:v>
                </c:pt>
                <c:pt idx="12">
                  <c:v>01/03/2019</c:v>
                </c:pt>
                <c:pt idx="13">
                  <c:v>08/03/2019</c:v>
                </c:pt>
                <c:pt idx="14">
                  <c:v>15/03/2019</c:v>
                </c:pt>
                <c:pt idx="15">
                  <c:v>22/03/2019</c:v>
                </c:pt>
                <c:pt idx="16">
                  <c:v>29/03/2019</c:v>
                </c:pt>
                <c:pt idx="17">
                  <c:v>05/04/2019</c:v>
                </c:pt>
                <c:pt idx="18">
                  <c:v>12/04/2019</c:v>
                </c:pt>
                <c:pt idx="19">
                  <c:v>19/04/2019</c:v>
                </c:pt>
                <c:pt idx="20">
                  <c:v>26/04/2019</c:v>
                </c:pt>
                <c:pt idx="21">
                  <c:v>03/05/2019</c:v>
                </c:pt>
                <c:pt idx="22">
                  <c:v>10/05/2019</c:v>
                </c:pt>
                <c:pt idx="23">
                  <c:v>17/05/2019</c:v>
                </c:pt>
                <c:pt idx="24">
                  <c:v>24/05/2019</c:v>
                </c:pt>
                <c:pt idx="25">
                  <c:v>31/05/2019</c:v>
                </c:pt>
                <c:pt idx="26">
                  <c:v>07/06/2019</c:v>
                </c:pt>
                <c:pt idx="27">
                  <c:v>14/06/2019</c:v>
                </c:pt>
                <c:pt idx="28">
                  <c:v>21/06/2019</c:v>
                </c:pt>
                <c:pt idx="29">
                  <c:v>28/06/2019</c:v>
                </c:pt>
                <c:pt idx="30">
                  <c:v>05/07/2019</c:v>
                </c:pt>
                <c:pt idx="31">
                  <c:v>15/07/2019</c:v>
                </c:pt>
                <c:pt idx="32">
                  <c:v>22/07/2019</c:v>
                </c:pt>
                <c:pt idx="33">
                  <c:v>29/07/2019</c:v>
                </c:pt>
                <c:pt idx="34">
                  <c:v>05/08/2019</c:v>
                </c:pt>
                <c:pt idx="35">
                  <c:v>12/08/2019</c:v>
                </c:pt>
                <c:pt idx="36">
                  <c:v>19/08/2019</c:v>
                </c:pt>
                <c:pt idx="37">
                  <c:v>27/08/2019</c:v>
                </c:pt>
                <c:pt idx="38">
                  <c:v>03/09/2019</c:v>
                </c:pt>
              </c:strCache>
            </c:strRef>
          </c:cat>
          <c:val>
            <c:numRef>
              <c:f>CFD!$V$4:$V$42</c:f>
              <c:numCache>
                <c:formatCode>General</c:formatCode>
                <c:ptCount val="39"/>
                <c:pt idx="0">
                  <c:v>9</c:v>
                </c:pt>
                <c:pt idx="1">
                  <c:v>18</c:v>
                </c:pt>
                <c:pt idx="2">
                  <c:v>18</c:v>
                </c:pt>
                <c:pt idx="3">
                  <c:v>18</c:v>
                </c:pt>
                <c:pt idx="4">
                  <c:v>13</c:v>
                </c:pt>
                <c:pt idx="5">
                  <c:v>13</c:v>
                </c:pt>
                <c:pt idx="6">
                  <c:v>14</c:v>
                </c:pt>
                <c:pt idx="7">
                  <c:v>14</c:v>
                </c:pt>
                <c:pt idx="8">
                  <c:v>12</c:v>
                </c:pt>
                <c:pt idx="9">
                  <c:v>12</c:v>
                </c:pt>
                <c:pt idx="10">
                  <c:v>47</c:v>
                </c:pt>
                <c:pt idx="11">
                  <c:v>47</c:v>
                </c:pt>
                <c:pt idx="12">
                  <c:v>55</c:v>
                </c:pt>
                <c:pt idx="13">
                  <c:v>51</c:v>
                </c:pt>
                <c:pt idx="14">
                  <c:v>49</c:v>
                </c:pt>
                <c:pt idx="15">
                  <c:v>48</c:v>
                </c:pt>
                <c:pt idx="16">
                  <c:v>50</c:v>
                </c:pt>
                <c:pt idx="17">
                  <c:v>53</c:v>
                </c:pt>
                <c:pt idx="18">
                  <c:v>55</c:v>
                </c:pt>
                <c:pt idx="19">
                  <c:v>55</c:v>
                </c:pt>
                <c:pt idx="20">
                  <c:v>44</c:v>
                </c:pt>
                <c:pt idx="21">
                  <c:v>44</c:v>
                </c:pt>
                <c:pt idx="22">
                  <c:v>51</c:v>
                </c:pt>
                <c:pt idx="23">
                  <c:v>2</c:v>
                </c:pt>
                <c:pt idx="24">
                  <c:v>1</c:v>
                </c:pt>
                <c:pt idx="25">
                  <c:v>13</c:v>
                </c:pt>
                <c:pt idx="26">
                  <c:v>23</c:v>
                </c:pt>
                <c:pt idx="27">
                  <c:v>21</c:v>
                </c:pt>
                <c:pt idx="28">
                  <c:v>9</c:v>
                </c:pt>
                <c:pt idx="29">
                  <c:v>34</c:v>
                </c:pt>
                <c:pt idx="30">
                  <c:v>17</c:v>
                </c:pt>
                <c:pt idx="31">
                  <c:v>18</c:v>
                </c:pt>
                <c:pt idx="32">
                  <c:v>16</c:v>
                </c:pt>
                <c:pt idx="33">
                  <c:v>21</c:v>
                </c:pt>
                <c:pt idx="34">
                  <c:v>266</c:v>
                </c:pt>
                <c:pt idx="35">
                  <c:v>249</c:v>
                </c:pt>
                <c:pt idx="36">
                  <c:v>247</c:v>
                </c:pt>
                <c:pt idx="37">
                  <c:v>251</c:v>
                </c:pt>
                <c:pt idx="38">
                  <c:v>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D64-4344-A74F-84F8F46E9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0285263"/>
        <c:axId val="1027095007"/>
      </c:areaChart>
      <c:catAx>
        <c:axId val="7702852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7095007"/>
        <c:crosses val="autoZero"/>
        <c:auto val="1"/>
        <c:lblAlgn val="ctr"/>
        <c:lblOffset val="100"/>
        <c:noMultiLvlLbl val="0"/>
      </c:catAx>
      <c:valAx>
        <c:axId val="1027095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285263"/>
        <c:crosses val="autoZero"/>
        <c:crossBetween val="midCat"/>
        <c:majorUnit val="10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AF8DDD-02D0-47F1-AA0B-BF4A1B32598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4E893C9-35A8-4E8C-A05D-66F8DB1BE892}">
      <dgm:prSet phldrT="[Texto]" custT="1"/>
      <dgm:spPr>
        <a:solidFill>
          <a:srgbClr val="000066"/>
        </a:solidFill>
      </dgm:spPr>
      <dgm:t>
        <a:bodyPr/>
        <a:lstStyle/>
        <a:p>
          <a:r>
            <a:rPr lang="pt-BR" sz="3200" dirty="0">
              <a:latin typeface="Domus Light"/>
            </a:rPr>
            <a:t>OBSERVE</a:t>
          </a:r>
          <a:endParaRPr lang="en-US" sz="3200" dirty="0">
            <a:latin typeface="Domus Light"/>
          </a:endParaRPr>
        </a:p>
      </dgm:t>
    </dgm:pt>
    <dgm:pt modelId="{15DDC916-C12E-4F6B-A779-3C45C37274B7}" type="parTrans" cxnId="{8BF4DEF8-9AB9-4A48-814B-473871A01A4C}">
      <dgm:prSet/>
      <dgm:spPr/>
      <dgm:t>
        <a:bodyPr/>
        <a:lstStyle/>
        <a:p>
          <a:endParaRPr lang="en-US"/>
        </a:p>
      </dgm:t>
    </dgm:pt>
    <dgm:pt modelId="{86CE9241-5B83-4279-BB96-CDC35014A885}" type="sibTrans" cxnId="{8BF4DEF8-9AB9-4A48-814B-473871A01A4C}">
      <dgm:prSet/>
      <dgm:spPr/>
      <dgm:t>
        <a:bodyPr/>
        <a:lstStyle/>
        <a:p>
          <a:endParaRPr lang="en-US"/>
        </a:p>
      </dgm:t>
    </dgm:pt>
    <dgm:pt modelId="{83687FC6-B15C-4D62-8378-955486B9F014}">
      <dgm:prSet phldrT="[Texto]" custT="1"/>
      <dgm:spPr>
        <a:solidFill>
          <a:srgbClr val="000066"/>
        </a:solidFill>
      </dgm:spPr>
      <dgm:t>
        <a:bodyPr/>
        <a:lstStyle/>
        <a:p>
          <a:r>
            <a:rPr lang="pt-BR" sz="3200" kern="1200" dirty="0">
              <a:solidFill>
                <a:prstClr val="white"/>
              </a:solidFill>
              <a:latin typeface="Domus Light"/>
              <a:ea typeface="+mn-ea"/>
              <a:cs typeface="+mn-cs"/>
            </a:rPr>
            <a:t>DECIDE</a:t>
          </a:r>
          <a:endParaRPr lang="en-US" sz="3200" kern="1200" dirty="0">
            <a:solidFill>
              <a:prstClr val="white"/>
            </a:solidFill>
            <a:latin typeface="Domus Light"/>
            <a:ea typeface="+mn-ea"/>
            <a:cs typeface="+mn-cs"/>
          </a:endParaRPr>
        </a:p>
      </dgm:t>
    </dgm:pt>
    <dgm:pt modelId="{935C2AD8-E847-49EA-96B7-9235F381F8C0}" type="parTrans" cxnId="{A227D293-92F8-4DF0-8F7A-0653406D30DC}">
      <dgm:prSet/>
      <dgm:spPr/>
      <dgm:t>
        <a:bodyPr/>
        <a:lstStyle/>
        <a:p>
          <a:endParaRPr lang="en-US"/>
        </a:p>
      </dgm:t>
    </dgm:pt>
    <dgm:pt modelId="{E7BDA19A-6668-44AA-B91D-D8E88C2E4ADE}" type="sibTrans" cxnId="{A227D293-92F8-4DF0-8F7A-0653406D30DC}">
      <dgm:prSet/>
      <dgm:spPr/>
      <dgm:t>
        <a:bodyPr/>
        <a:lstStyle/>
        <a:p>
          <a:endParaRPr lang="en-US"/>
        </a:p>
      </dgm:t>
    </dgm:pt>
    <dgm:pt modelId="{80B51197-8C08-4079-BFCD-3D8D80AC543C}">
      <dgm:prSet phldrT="[Texto]" custT="1"/>
      <dgm:spPr>
        <a:solidFill>
          <a:srgbClr val="000066"/>
        </a:solidFill>
      </dgm:spPr>
      <dgm:t>
        <a:bodyPr/>
        <a:lstStyle/>
        <a:p>
          <a:r>
            <a:rPr lang="pt-BR" sz="3200" kern="1200" dirty="0">
              <a:solidFill>
                <a:prstClr val="white"/>
              </a:solidFill>
              <a:latin typeface="Domus Light"/>
              <a:ea typeface="+mn-ea"/>
              <a:cs typeface="+mn-cs"/>
            </a:rPr>
            <a:t>ACT</a:t>
          </a:r>
          <a:endParaRPr lang="en-US" sz="3200" kern="1200" dirty="0">
            <a:solidFill>
              <a:prstClr val="white"/>
            </a:solidFill>
            <a:latin typeface="Domus Light"/>
            <a:ea typeface="+mn-ea"/>
            <a:cs typeface="+mn-cs"/>
          </a:endParaRPr>
        </a:p>
      </dgm:t>
    </dgm:pt>
    <dgm:pt modelId="{AF72887E-6EF7-48AC-9F3E-7E64D7F4C32F}" type="parTrans" cxnId="{A520E2FE-22B2-4C30-8A5D-F8E7653CA257}">
      <dgm:prSet/>
      <dgm:spPr/>
      <dgm:t>
        <a:bodyPr/>
        <a:lstStyle/>
        <a:p>
          <a:endParaRPr lang="en-US"/>
        </a:p>
      </dgm:t>
    </dgm:pt>
    <dgm:pt modelId="{03E55921-89B5-4F38-8DA1-FDD8158D7A2F}" type="sibTrans" cxnId="{A520E2FE-22B2-4C30-8A5D-F8E7653CA257}">
      <dgm:prSet/>
      <dgm:spPr/>
      <dgm:t>
        <a:bodyPr/>
        <a:lstStyle/>
        <a:p>
          <a:endParaRPr lang="en-US"/>
        </a:p>
      </dgm:t>
    </dgm:pt>
    <dgm:pt modelId="{5995D90D-EF7A-4E58-B8F1-B61FFB38B685}">
      <dgm:prSet phldrT="[Texto]" custT="1"/>
      <dgm:spPr>
        <a:solidFill>
          <a:srgbClr val="000066"/>
        </a:solidFill>
      </dgm:spPr>
      <dgm:t>
        <a:bodyPr/>
        <a:lstStyle/>
        <a:p>
          <a:r>
            <a:rPr lang="pt-BR" sz="3200" kern="1200" dirty="0">
              <a:solidFill>
                <a:prstClr val="white"/>
              </a:solidFill>
              <a:latin typeface="Domus Light"/>
              <a:ea typeface="+mn-ea"/>
              <a:cs typeface="+mn-cs"/>
            </a:rPr>
            <a:t>ORIENT</a:t>
          </a:r>
          <a:endParaRPr lang="en-US" sz="3200" kern="1200" dirty="0">
            <a:solidFill>
              <a:prstClr val="white"/>
            </a:solidFill>
            <a:latin typeface="Domus Light"/>
            <a:ea typeface="+mn-ea"/>
            <a:cs typeface="+mn-cs"/>
          </a:endParaRPr>
        </a:p>
      </dgm:t>
    </dgm:pt>
    <dgm:pt modelId="{50E45B26-DA81-4FEE-92BC-F9BFF7E440D8}" type="parTrans" cxnId="{E628E775-7F42-4E53-9595-BA1F8E86AA91}">
      <dgm:prSet/>
      <dgm:spPr/>
      <dgm:t>
        <a:bodyPr/>
        <a:lstStyle/>
        <a:p>
          <a:endParaRPr lang="en-US"/>
        </a:p>
      </dgm:t>
    </dgm:pt>
    <dgm:pt modelId="{DA09745C-97CA-4FD8-ADE8-AE6BAD15759D}" type="sibTrans" cxnId="{E628E775-7F42-4E53-9595-BA1F8E86AA91}">
      <dgm:prSet/>
      <dgm:spPr/>
      <dgm:t>
        <a:bodyPr/>
        <a:lstStyle/>
        <a:p>
          <a:endParaRPr lang="en-US"/>
        </a:p>
      </dgm:t>
    </dgm:pt>
    <dgm:pt modelId="{62C06241-9A79-4729-9DC9-1351FF719C37}" type="pres">
      <dgm:prSet presAssocID="{58AF8DDD-02D0-47F1-AA0B-BF4A1B325989}" presName="Name0" presStyleCnt="0">
        <dgm:presLayoutVars>
          <dgm:dir/>
          <dgm:animLvl val="lvl"/>
          <dgm:resizeHandles val="exact"/>
        </dgm:presLayoutVars>
      </dgm:prSet>
      <dgm:spPr/>
    </dgm:pt>
    <dgm:pt modelId="{41F05922-957A-4EC8-A595-789F1658E1E9}" type="pres">
      <dgm:prSet presAssocID="{D4E893C9-35A8-4E8C-A05D-66F8DB1BE892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A3E3884-426D-42FD-980C-319A85BE9656}" type="pres">
      <dgm:prSet presAssocID="{86CE9241-5B83-4279-BB96-CDC35014A885}" presName="parTxOnlySpace" presStyleCnt="0"/>
      <dgm:spPr/>
    </dgm:pt>
    <dgm:pt modelId="{F7093355-1072-470E-8072-BA4822793C1A}" type="pres">
      <dgm:prSet presAssocID="{5995D90D-EF7A-4E58-B8F1-B61FFB38B68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3BE3282-DC81-4D57-BB0F-78352188C938}" type="pres">
      <dgm:prSet presAssocID="{DA09745C-97CA-4FD8-ADE8-AE6BAD15759D}" presName="parTxOnlySpace" presStyleCnt="0"/>
      <dgm:spPr/>
    </dgm:pt>
    <dgm:pt modelId="{B9AB9B9D-4D2B-41BE-867F-DC2D05F79BE0}" type="pres">
      <dgm:prSet presAssocID="{83687FC6-B15C-4D62-8378-955486B9F014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5ADD19D-B68F-408D-B753-82E819EB575F}" type="pres">
      <dgm:prSet presAssocID="{E7BDA19A-6668-44AA-B91D-D8E88C2E4ADE}" presName="parTxOnlySpace" presStyleCnt="0"/>
      <dgm:spPr/>
    </dgm:pt>
    <dgm:pt modelId="{017118E7-3866-4CC8-A9A5-B1BB1A26A10D}" type="pres">
      <dgm:prSet presAssocID="{80B51197-8C08-4079-BFCD-3D8D80AC543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246432B-9252-4C6B-B470-EF35D789DE0D}" type="presOf" srcId="{83687FC6-B15C-4D62-8378-955486B9F014}" destId="{B9AB9B9D-4D2B-41BE-867F-DC2D05F79BE0}" srcOrd="0" destOrd="0" presId="urn:microsoft.com/office/officeart/2005/8/layout/chevron1"/>
    <dgm:cxn modelId="{411DCC65-83D9-49E3-B00A-CB352C3DC887}" type="presOf" srcId="{80B51197-8C08-4079-BFCD-3D8D80AC543C}" destId="{017118E7-3866-4CC8-A9A5-B1BB1A26A10D}" srcOrd="0" destOrd="0" presId="urn:microsoft.com/office/officeart/2005/8/layout/chevron1"/>
    <dgm:cxn modelId="{1B810B50-31FA-447A-9650-E1597E87D25A}" type="presOf" srcId="{58AF8DDD-02D0-47F1-AA0B-BF4A1B325989}" destId="{62C06241-9A79-4729-9DC9-1351FF719C37}" srcOrd="0" destOrd="0" presId="urn:microsoft.com/office/officeart/2005/8/layout/chevron1"/>
    <dgm:cxn modelId="{E628E775-7F42-4E53-9595-BA1F8E86AA91}" srcId="{58AF8DDD-02D0-47F1-AA0B-BF4A1B325989}" destId="{5995D90D-EF7A-4E58-B8F1-B61FFB38B685}" srcOrd="1" destOrd="0" parTransId="{50E45B26-DA81-4FEE-92BC-F9BFF7E440D8}" sibTransId="{DA09745C-97CA-4FD8-ADE8-AE6BAD15759D}"/>
    <dgm:cxn modelId="{3CE8CC7F-15A4-4FF0-AAB6-B39A6766A77C}" type="presOf" srcId="{5995D90D-EF7A-4E58-B8F1-B61FFB38B685}" destId="{F7093355-1072-470E-8072-BA4822793C1A}" srcOrd="0" destOrd="0" presId="urn:microsoft.com/office/officeart/2005/8/layout/chevron1"/>
    <dgm:cxn modelId="{A227D293-92F8-4DF0-8F7A-0653406D30DC}" srcId="{58AF8DDD-02D0-47F1-AA0B-BF4A1B325989}" destId="{83687FC6-B15C-4D62-8378-955486B9F014}" srcOrd="2" destOrd="0" parTransId="{935C2AD8-E847-49EA-96B7-9235F381F8C0}" sibTransId="{E7BDA19A-6668-44AA-B91D-D8E88C2E4ADE}"/>
    <dgm:cxn modelId="{240E31E7-C94B-4EC0-B9EB-1B3979F27E29}" type="presOf" srcId="{D4E893C9-35A8-4E8C-A05D-66F8DB1BE892}" destId="{41F05922-957A-4EC8-A595-789F1658E1E9}" srcOrd="0" destOrd="0" presId="urn:microsoft.com/office/officeart/2005/8/layout/chevron1"/>
    <dgm:cxn modelId="{8BF4DEF8-9AB9-4A48-814B-473871A01A4C}" srcId="{58AF8DDD-02D0-47F1-AA0B-BF4A1B325989}" destId="{D4E893C9-35A8-4E8C-A05D-66F8DB1BE892}" srcOrd="0" destOrd="0" parTransId="{15DDC916-C12E-4F6B-A779-3C45C37274B7}" sibTransId="{86CE9241-5B83-4279-BB96-CDC35014A885}"/>
    <dgm:cxn modelId="{A520E2FE-22B2-4C30-8A5D-F8E7653CA257}" srcId="{58AF8DDD-02D0-47F1-AA0B-BF4A1B325989}" destId="{80B51197-8C08-4079-BFCD-3D8D80AC543C}" srcOrd="3" destOrd="0" parTransId="{AF72887E-6EF7-48AC-9F3E-7E64D7F4C32F}" sibTransId="{03E55921-89B5-4F38-8DA1-FDD8158D7A2F}"/>
    <dgm:cxn modelId="{A505184B-7B67-4A82-8167-53ABC1A942CA}" type="presParOf" srcId="{62C06241-9A79-4729-9DC9-1351FF719C37}" destId="{41F05922-957A-4EC8-A595-789F1658E1E9}" srcOrd="0" destOrd="0" presId="urn:microsoft.com/office/officeart/2005/8/layout/chevron1"/>
    <dgm:cxn modelId="{2B46A788-958B-4712-A697-77C28DFA168C}" type="presParOf" srcId="{62C06241-9A79-4729-9DC9-1351FF719C37}" destId="{6A3E3884-426D-42FD-980C-319A85BE9656}" srcOrd="1" destOrd="0" presId="urn:microsoft.com/office/officeart/2005/8/layout/chevron1"/>
    <dgm:cxn modelId="{16888A49-32CD-4714-A08C-3D0B37F02869}" type="presParOf" srcId="{62C06241-9A79-4729-9DC9-1351FF719C37}" destId="{F7093355-1072-470E-8072-BA4822793C1A}" srcOrd="2" destOrd="0" presId="urn:microsoft.com/office/officeart/2005/8/layout/chevron1"/>
    <dgm:cxn modelId="{D7B793B1-687D-490F-8E9E-E37B145EE461}" type="presParOf" srcId="{62C06241-9A79-4729-9DC9-1351FF719C37}" destId="{F3BE3282-DC81-4D57-BB0F-78352188C938}" srcOrd="3" destOrd="0" presId="urn:microsoft.com/office/officeart/2005/8/layout/chevron1"/>
    <dgm:cxn modelId="{D9642EDF-21BE-4B99-AC37-A3AEFAEB3CEA}" type="presParOf" srcId="{62C06241-9A79-4729-9DC9-1351FF719C37}" destId="{B9AB9B9D-4D2B-41BE-867F-DC2D05F79BE0}" srcOrd="4" destOrd="0" presId="urn:microsoft.com/office/officeart/2005/8/layout/chevron1"/>
    <dgm:cxn modelId="{B16520C3-E7C4-48B3-8BB4-2365E25BCB3A}" type="presParOf" srcId="{62C06241-9A79-4729-9DC9-1351FF719C37}" destId="{C5ADD19D-B68F-408D-B753-82E819EB575F}" srcOrd="5" destOrd="0" presId="urn:microsoft.com/office/officeart/2005/8/layout/chevron1"/>
    <dgm:cxn modelId="{BF7965A6-14AF-4F18-A3D2-E1C83310D827}" type="presParOf" srcId="{62C06241-9A79-4729-9DC9-1351FF719C37}" destId="{017118E7-3866-4CC8-A9A5-B1BB1A26A10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05922-957A-4EC8-A595-789F1658E1E9}">
      <dsp:nvSpPr>
        <dsp:cNvPr id="0" name=""/>
        <dsp:cNvSpPr/>
      </dsp:nvSpPr>
      <dsp:spPr>
        <a:xfrm>
          <a:off x="4196" y="0"/>
          <a:ext cx="2443068" cy="540539"/>
        </a:xfrm>
        <a:prstGeom prst="chevron">
          <a:avLst/>
        </a:prstGeom>
        <a:solidFill>
          <a:srgbClr val="0000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Domus Light"/>
            </a:rPr>
            <a:t>OBSERVE</a:t>
          </a:r>
          <a:endParaRPr lang="en-US" sz="3200" kern="1200" dirty="0">
            <a:latin typeface="Domus Light"/>
          </a:endParaRPr>
        </a:p>
      </dsp:txBody>
      <dsp:txXfrm>
        <a:off x="274466" y="0"/>
        <a:ext cx="1902529" cy="540539"/>
      </dsp:txXfrm>
    </dsp:sp>
    <dsp:sp modelId="{F7093355-1072-470E-8072-BA4822793C1A}">
      <dsp:nvSpPr>
        <dsp:cNvPr id="0" name=""/>
        <dsp:cNvSpPr/>
      </dsp:nvSpPr>
      <dsp:spPr>
        <a:xfrm>
          <a:off x="2202958" y="0"/>
          <a:ext cx="2443068" cy="540539"/>
        </a:xfrm>
        <a:prstGeom prst="chevron">
          <a:avLst/>
        </a:prstGeom>
        <a:solidFill>
          <a:srgbClr val="0000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solidFill>
                <a:prstClr val="white"/>
              </a:solidFill>
              <a:latin typeface="Domus Light"/>
              <a:ea typeface="+mn-ea"/>
              <a:cs typeface="+mn-cs"/>
            </a:rPr>
            <a:t>ORIENT</a:t>
          </a:r>
          <a:endParaRPr lang="en-US" sz="3200" kern="1200" dirty="0">
            <a:solidFill>
              <a:prstClr val="white"/>
            </a:solidFill>
            <a:latin typeface="Domus Light"/>
            <a:ea typeface="+mn-ea"/>
            <a:cs typeface="+mn-cs"/>
          </a:endParaRPr>
        </a:p>
      </dsp:txBody>
      <dsp:txXfrm>
        <a:off x="2473228" y="0"/>
        <a:ext cx="1902529" cy="540539"/>
      </dsp:txXfrm>
    </dsp:sp>
    <dsp:sp modelId="{B9AB9B9D-4D2B-41BE-867F-DC2D05F79BE0}">
      <dsp:nvSpPr>
        <dsp:cNvPr id="0" name=""/>
        <dsp:cNvSpPr/>
      </dsp:nvSpPr>
      <dsp:spPr>
        <a:xfrm>
          <a:off x="4401720" y="0"/>
          <a:ext cx="2443068" cy="540539"/>
        </a:xfrm>
        <a:prstGeom prst="chevron">
          <a:avLst/>
        </a:prstGeom>
        <a:solidFill>
          <a:srgbClr val="0000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solidFill>
                <a:prstClr val="white"/>
              </a:solidFill>
              <a:latin typeface="Domus Light"/>
              <a:ea typeface="+mn-ea"/>
              <a:cs typeface="+mn-cs"/>
            </a:rPr>
            <a:t>DECIDE</a:t>
          </a:r>
          <a:endParaRPr lang="en-US" sz="3200" kern="1200" dirty="0">
            <a:solidFill>
              <a:prstClr val="white"/>
            </a:solidFill>
            <a:latin typeface="Domus Light"/>
            <a:ea typeface="+mn-ea"/>
            <a:cs typeface="+mn-cs"/>
          </a:endParaRPr>
        </a:p>
      </dsp:txBody>
      <dsp:txXfrm>
        <a:off x="4671990" y="0"/>
        <a:ext cx="1902529" cy="540539"/>
      </dsp:txXfrm>
    </dsp:sp>
    <dsp:sp modelId="{017118E7-3866-4CC8-A9A5-B1BB1A26A10D}">
      <dsp:nvSpPr>
        <dsp:cNvPr id="0" name=""/>
        <dsp:cNvSpPr/>
      </dsp:nvSpPr>
      <dsp:spPr>
        <a:xfrm>
          <a:off x="6600482" y="0"/>
          <a:ext cx="2443068" cy="540539"/>
        </a:xfrm>
        <a:prstGeom prst="chevron">
          <a:avLst/>
        </a:prstGeom>
        <a:solidFill>
          <a:srgbClr val="0000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solidFill>
                <a:prstClr val="white"/>
              </a:solidFill>
              <a:latin typeface="Domus Light"/>
              <a:ea typeface="+mn-ea"/>
              <a:cs typeface="+mn-cs"/>
            </a:rPr>
            <a:t>ACT</a:t>
          </a:r>
          <a:endParaRPr lang="en-US" sz="3200" kern="1200" dirty="0">
            <a:solidFill>
              <a:prstClr val="white"/>
            </a:solidFill>
            <a:latin typeface="Domus Light"/>
            <a:ea typeface="+mn-ea"/>
            <a:cs typeface="+mn-cs"/>
          </a:endParaRPr>
        </a:p>
      </dsp:txBody>
      <dsp:txXfrm>
        <a:off x="6870752" y="0"/>
        <a:ext cx="1902529" cy="540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FEE8F-8E37-4E1D-AB29-4404129360D9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3B1D1-DC2D-4701-9EAF-01B8F72348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99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85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69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98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3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28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2556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786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744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30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60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0830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7988BCF-697C-4C20-BB08-50D815E8ADF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83438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5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547B3-64F6-45BE-B88B-BB38784BC346}" type="datetimeFigureOut">
              <a:rPr lang="pt-BR" smtClean="0"/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BC8DD-5F23-4853-A1F7-4181FD31F0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43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r.kaizen.com/home.html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jpeg"/><Relationship Id="rId7" Type="http://schemas.openxmlformats.org/officeDocument/2006/relationships/image" Target="../media/image33.jpg"/><Relationship Id="rId2" Type="http://schemas.openxmlformats.org/officeDocument/2006/relationships/hyperlink" Target="mailto:coaracy75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.jp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C610F-6AC2-40FD-8E1D-44BF9E92A4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C1B666-1D43-4AE2-9BBB-617535A18A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C00CC4F-39A5-46A7-99BB-3F07A8621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"/>
          <a:stretch/>
        </p:blipFill>
        <p:spPr>
          <a:xfrm>
            <a:off x="-1" y="1316038"/>
            <a:ext cx="12192001" cy="672249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7839EF5-4E90-434A-9E96-486A0B45F0DB}"/>
              </a:ext>
            </a:extLst>
          </p:cNvPr>
          <p:cNvSpPr/>
          <p:nvPr/>
        </p:nvSpPr>
        <p:spPr>
          <a:xfrm>
            <a:off x="1" y="0"/>
            <a:ext cx="12192000" cy="1316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Domus Extrabold" panose="00000900000000000000"/>
              </a:rPr>
              <a:t>DO VÔO CEGO A GESTÃO DO FLUXO </a:t>
            </a:r>
          </a:p>
          <a:p>
            <a:pPr algn="ctr"/>
            <a:r>
              <a:rPr lang="pt-BR" sz="2400" dirty="0">
                <a:latin typeface="Domus Extrabold" panose="00000900000000000000"/>
              </a:rPr>
              <a:t>(</a:t>
            </a:r>
            <a:r>
              <a:rPr lang="pt-BR" sz="2400" b="1" dirty="0">
                <a:latin typeface="Domus Extrabold" panose="00000900000000000000"/>
              </a:rPr>
              <a:t>Uma jornada rumo a eficácia)</a:t>
            </a:r>
            <a:r>
              <a:rPr lang="pt-BR" sz="3600" dirty="0">
                <a:latin typeface="Domus Extrabold" panose="0000090000000000000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8419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85678C2-DC27-4EBE-99BC-5AF45BFFED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F6523B1-5F74-4976-A52A-CB2C4D397A40}"/>
              </a:ext>
            </a:extLst>
          </p:cNvPr>
          <p:cNvSpPr txBox="1"/>
          <p:nvPr/>
        </p:nvSpPr>
        <p:spPr>
          <a:xfrm>
            <a:off x="5207319" y="1440605"/>
            <a:ext cx="5274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Domus Extrabold" panose="00000900000000000000"/>
              </a:rPr>
              <a:t>Coaracy Junior</a:t>
            </a:r>
          </a:p>
        </p:txBody>
      </p:sp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E17C82C1-6C4F-42C3-9C16-E1C84FD1EC18}"/>
              </a:ext>
            </a:extLst>
          </p:cNvPr>
          <p:cNvSpPr txBox="1">
            <a:spLocks/>
          </p:cNvSpPr>
          <p:nvPr/>
        </p:nvSpPr>
        <p:spPr>
          <a:xfrm>
            <a:off x="4380932" y="1496917"/>
            <a:ext cx="7216260" cy="394791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800" dirty="0">
                <a:solidFill>
                  <a:schemeClr val="bg1"/>
                </a:solidFill>
                <a:latin typeface="Domus Extrabold" panose="00000900000000000000"/>
              </a:rPr>
              <a:t>Agile Coach </a:t>
            </a:r>
          </a:p>
          <a:p>
            <a:pPr algn="l"/>
            <a:endParaRPr lang="pt-BR" sz="2800" dirty="0">
              <a:solidFill>
                <a:schemeClr val="bg1"/>
              </a:solidFill>
              <a:latin typeface="Domus Extrabold" panose="00000900000000000000"/>
            </a:endParaRPr>
          </a:p>
          <a:p>
            <a:pPr algn="l"/>
            <a:r>
              <a:rPr lang="pt-BR" sz="2400" dirty="0">
                <a:solidFill>
                  <a:schemeClr val="bg1"/>
                </a:solidFill>
                <a:latin typeface="Domus Light"/>
              </a:rPr>
              <a:t>Ajudar pessoas e organizações a alcançarem os resultados esperados em um ecossistema colaborativo, onde atos de liderança em todos os níveis levam a alta performance.</a:t>
            </a:r>
            <a:endParaRPr lang="pt-BR" sz="2400" dirty="0">
              <a:solidFill>
                <a:schemeClr val="bg1"/>
              </a:solidFill>
              <a:latin typeface="Domus Extrabold" panose="00000900000000000000"/>
            </a:endParaRPr>
          </a:p>
        </p:txBody>
      </p:sp>
      <p:pic>
        <p:nvPicPr>
          <p:cNvPr id="8" name="Espaço Reservado para Imagem 6">
            <a:extLst>
              <a:ext uri="{FF2B5EF4-FFF2-40B4-BE49-F238E27FC236}">
                <a16:creationId xmlns:a16="http://schemas.microsoft.com/office/drawing/2014/main" id="{A21A2159-4727-40A4-8773-6628ECE1C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" b="3901"/>
          <a:stretch>
            <a:fillRect/>
          </a:stretch>
        </p:blipFill>
        <p:spPr>
          <a:xfrm>
            <a:off x="594808" y="1636043"/>
            <a:ext cx="3585914" cy="3585914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7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59EA3AF-28D7-4833-9B47-B91209FBE9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4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411FF23-184A-47AA-8943-127518B88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987" y="1623467"/>
            <a:ext cx="4994479" cy="33305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2EF6ECB-A873-4B72-BCC7-E0EB206A55AF}"/>
              </a:ext>
            </a:extLst>
          </p:cNvPr>
          <p:cNvSpPr txBox="1"/>
          <p:nvPr/>
        </p:nvSpPr>
        <p:spPr>
          <a:xfrm>
            <a:off x="1619251" y="784576"/>
            <a:ext cx="46382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100" b="1" dirty="0">
                <a:latin typeface="Domus Extrabold" panose="00000900000000000000"/>
              </a:rPr>
              <a:t>Organizações são ambientes com comportamento orgânico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D6F54AF-2004-48C4-88C0-470831327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346" y="4555514"/>
            <a:ext cx="3083515" cy="202934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E40FE9B-FF9D-4E5A-8F72-DD21C85FFFC4}"/>
              </a:ext>
            </a:extLst>
          </p:cNvPr>
          <p:cNvSpPr txBox="1"/>
          <p:nvPr/>
        </p:nvSpPr>
        <p:spPr>
          <a:xfrm>
            <a:off x="7095753" y="4085653"/>
            <a:ext cx="3088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Domus Extrabold" panose="00000900000000000000"/>
              </a:rPr>
              <a:t>PROCESSOS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E84737C-843A-4BD2-8504-41DD950CE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0032" y="687976"/>
            <a:ext cx="1928813" cy="287893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60FC30-3715-4287-98C3-0A27ECFD3895}"/>
              </a:ext>
            </a:extLst>
          </p:cNvPr>
          <p:cNvSpPr txBox="1"/>
          <p:nvPr/>
        </p:nvSpPr>
        <p:spPr>
          <a:xfrm>
            <a:off x="7100345" y="457143"/>
            <a:ext cx="3088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Domus Extrabold" panose="00000900000000000000"/>
              </a:rPr>
              <a:t>COMPORTAMENTO</a:t>
            </a:r>
          </a:p>
        </p:txBody>
      </p:sp>
    </p:spTree>
    <p:extLst>
      <p:ext uri="{BB962C8B-B14F-4D97-AF65-F5344CB8AC3E}">
        <p14:creationId xmlns:p14="http://schemas.microsoft.com/office/powerpoint/2010/main" val="206016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1">
            <a:extLst>
              <a:ext uri="{FF2B5EF4-FFF2-40B4-BE49-F238E27FC236}">
                <a16:creationId xmlns:a16="http://schemas.microsoft.com/office/drawing/2014/main" id="{6311838F-227F-482D-91D4-A509100DF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14063" r="18750" b="8594"/>
          <a:stretch>
            <a:fillRect/>
          </a:stretch>
        </p:blipFill>
        <p:spPr bwMode="auto">
          <a:xfrm>
            <a:off x="3592802" y="3482626"/>
            <a:ext cx="4484685" cy="344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Imagem 2">
            <a:extLst>
              <a:ext uri="{FF2B5EF4-FFF2-40B4-BE49-F238E27FC236}">
                <a16:creationId xmlns:a16="http://schemas.microsoft.com/office/drawing/2014/main" id="{F7C574C2-9228-4A55-80F8-3CAEAF567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7" t="8203" r="18301"/>
          <a:stretch>
            <a:fillRect/>
          </a:stretch>
        </p:blipFill>
        <p:spPr bwMode="auto">
          <a:xfrm>
            <a:off x="4696693" y="999082"/>
            <a:ext cx="1523467" cy="301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1AB4585-7D5E-4613-A0B9-30E01C9B1D13}"/>
              </a:ext>
            </a:extLst>
          </p:cNvPr>
          <p:cNvSpPr txBox="1"/>
          <p:nvPr/>
        </p:nvSpPr>
        <p:spPr>
          <a:xfrm>
            <a:off x="5852979" y="2295819"/>
            <a:ext cx="2942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t-BR" sz="3600" b="1" dirty="0">
                <a:latin typeface="Domus Extrabold" panose="00000900000000000000"/>
              </a:rPr>
              <a:t>EQUIPE ÁGIL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79180AD-AACE-4CC5-9D7D-9041FDCDF3DB}"/>
              </a:ext>
            </a:extLst>
          </p:cNvPr>
          <p:cNvSpPr/>
          <p:nvPr/>
        </p:nvSpPr>
        <p:spPr>
          <a:xfrm>
            <a:off x="7136139" y="4489009"/>
            <a:ext cx="4678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3600" b="1" dirty="0">
                <a:latin typeface="Domus Extrabold" panose="00000900000000000000"/>
              </a:rPr>
              <a:t>OUTRAS ÁREAS</a:t>
            </a:r>
          </a:p>
          <a:p>
            <a:pPr algn="ctr">
              <a:defRPr/>
            </a:pPr>
            <a:r>
              <a:rPr lang="pt-BR" sz="3600" b="1" dirty="0">
                <a:latin typeface="Domus Extrabold" panose="00000900000000000000"/>
              </a:rPr>
              <a:t>ORGANIZAÇÃO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6183DC0-A0CF-4A3D-9EF8-DC916EFED45A}"/>
              </a:ext>
            </a:extLst>
          </p:cNvPr>
          <p:cNvSpPr txBox="1"/>
          <p:nvPr/>
        </p:nvSpPr>
        <p:spPr>
          <a:xfrm>
            <a:off x="0" y="24938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600" b="1" dirty="0">
                <a:latin typeface="Domus Extrabold" panose="00000900000000000000"/>
              </a:rPr>
              <a:t>PARADOXO DA GESTÃO PÓS MODERNA</a:t>
            </a:r>
          </a:p>
        </p:txBody>
      </p:sp>
    </p:spTree>
    <p:extLst>
      <p:ext uri="{BB962C8B-B14F-4D97-AF65-F5344CB8AC3E}">
        <p14:creationId xmlns:p14="http://schemas.microsoft.com/office/powerpoint/2010/main" val="428943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81ED2E40-A1F6-4835-9BFF-416E47226A4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4F33D2-8C81-4990-867C-56D7D9D8FA05}"/>
              </a:ext>
            </a:extLst>
          </p:cNvPr>
          <p:cNvSpPr txBox="1"/>
          <p:nvPr/>
        </p:nvSpPr>
        <p:spPr>
          <a:xfrm>
            <a:off x="6340771" y="1920764"/>
            <a:ext cx="5587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Domus Extrabold" panose="00000900000000000000"/>
              </a:rPr>
              <a:t>DIFICULDADE EM ACEITAR QUE NOVOS AMBIENTES PRECISAM DE NOVAS PERCEPÇÕES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FC621B2-8DB3-453A-A862-D8B9EAD0B895}"/>
              </a:ext>
            </a:extLst>
          </p:cNvPr>
          <p:cNvSpPr txBox="1"/>
          <p:nvPr/>
        </p:nvSpPr>
        <p:spPr>
          <a:xfrm>
            <a:off x="6340771" y="3596644"/>
            <a:ext cx="558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Domus Extrabold" panose="00000900000000000000"/>
              </a:rPr>
              <a:t>NÃO SUBESTIMAR A FORÇA DO STATUS QUO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EFD16BD-D70F-4B2B-9A98-1E8E5792CD89}"/>
              </a:ext>
            </a:extLst>
          </p:cNvPr>
          <p:cNvSpPr txBox="1"/>
          <p:nvPr/>
        </p:nvSpPr>
        <p:spPr>
          <a:xfrm>
            <a:off x="6340771" y="4718525"/>
            <a:ext cx="5587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Domus Extrabold" panose="00000900000000000000"/>
              </a:rPr>
              <a:t>SEMPRE EXISTEM </a:t>
            </a:r>
            <a:r>
              <a:rPr lang="pt-BR" b="1" dirty="0">
                <a:solidFill>
                  <a:schemeClr val="bg1"/>
                </a:solidFill>
                <a:latin typeface="Domus Extrabold" panose="00000900000000000000"/>
              </a:rPr>
              <a:t>SITUAÇÕES  DE VOO CEGO </a:t>
            </a:r>
            <a:r>
              <a:rPr lang="pt-BR" dirty="0">
                <a:solidFill>
                  <a:schemeClr val="bg1"/>
                </a:solidFill>
                <a:latin typeface="Domus Extrabold" panose="00000900000000000000"/>
              </a:rPr>
              <a:t>NAS ORGANIZAÇÕES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D52A647-0631-4B79-A448-F0B87A8F12AE}"/>
              </a:ext>
            </a:extLst>
          </p:cNvPr>
          <p:cNvSpPr txBox="1"/>
          <p:nvPr/>
        </p:nvSpPr>
        <p:spPr>
          <a:xfrm>
            <a:off x="1524000" y="46809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</a:rPr>
              <a:t>VÔO CEGO</a:t>
            </a:r>
            <a:endParaRPr lang="pt-BR" sz="2100" b="1" dirty="0">
              <a:solidFill>
                <a:schemeClr val="bg1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714FB62-0766-4E22-AFE7-49DF8315D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43" y="1954112"/>
            <a:ext cx="5820912" cy="3274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89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441DB74-D079-471E-8AE8-9CA16CA14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973"/>
          <a:stretch/>
        </p:blipFill>
        <p:spPr>
          <a:xfrm>
            <a:off x="552140" y="3063826"/>
            <a:ext cx="2369344" cy="2295965"/>
          </a:xfrm>
          <a:prstGeom prst="rect">
            <a:avLst/>
          </a:prstGeom>
        </p:spPr>
      </p:pic>
      <p:pic>
        <p:nvPicPr>
          <p:cNvPr id="2050" name="Picture 2" descr="Resultado de imagem para kaizen kaikaku aspercom">
            <a:extLst>
              <a:ext uri="{FF2B5EF4-FFF2-40B4-BE49-F238E27FC236}">
                <a16:creationId xmlns:a16="http://schemas.microsoft.com/office/drawing/2014/main" id="{E6CF316C-AD19-480B-9168-E07BC69C5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7"/>
          <a:stretch/>
        </p:blipFill>
        <p:spPr bwMode="auto">
          <a:xfrm>
            <a:off x="3374233" y="1514367"/>
            <a:ext cx="7344568" cy="417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alão de Pensamento: Nuvem 6">
            <a:extLst>
              <a:ext uri="{FF2B5EF4-FFF2-40B4-BE49-F238E27FC236}">
                <a16:creationId xmlns:a16="http://schemas.microsoft.com/office/drawing/2014/main" id="{31EA90C6-6FC3-4CBA-BA1D-4367A1FCA1CB}"/>
              </a:ext>
            </a:extLst>
          </p:cNvPr>
          <p:cNvSpPr/>
          <p:nvPr/>
        </p:nvSpPr>
        <p:spPr>
          <a:xfrm>
            <a:off x="365212" y="1330978"/>
            <a:ext cx="2743200" cy="1635919"/>
          </a:xfrm>
          <a:prstGeom prst="cloudCallout">
            <a:avLst>
              <a:gd name="adj1" fmla="val -15729"/>
              <a:gd name="adj2" fmla="val 797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Como faço para me adaptar??</a:t>
            </a:r>
          </a:p>
          <a:p>
            <a:pPr algn="ctr"/>
            <a:endParaRPr lang="pt-BR" sz="1350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8B1F89E-C13F-4F8C-929E-0DD4718489B4}"/>
              </a:ext>
            </a:extLst>
          </p:cNvPr>
          <p:cNvSpPr/>
          <p:nvPr/>
        </p:nvSpPr>
        <p:spPr>
          <a:xfrm>
            <a:off x="3374233" y="2550319"/>
            <a:ext cx="421481" cy="242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17222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B5D7FB9-0F39-4134-8B1E-81C3521D7759}"/>
              </a:ext>
            </a:extLst>
          </p:cNvPr>
          <p:cNvSpPr txBox="1"/>
          <p:nvPr/>
        </p:nvSpPr>
        <p:spPr>
          <a:xfrm>
            <a:off x="0" y="376894"/>
            <a:ext cx="12192000" cy="1015663"/>
          </a:xfrm>
          <a:prstGeom prst="rect">
            <a:avLst/>
          </a:prstGeom>
          <a:solidFill>
            <a:srgbClr val="00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Domus Light"/>
              </a:rPr>
              <a:t>O.O.D.A. LOOP </a:t>
            </a:r>
            <a:r>
              <a:rPr lang="pt-BR" sz="3200" dirty="0">
                <a:solidFill>
                  <a:schemeClr val="bg1"/>
                </a:solidFill>
                <a:latin typeface="Domus Light"/>
              </a:rPr>
              <a:t>– John Boyd</a:t>
            </a:r>
            <a:endParaRPr lang="en-US" dirty="0">
              <a:solidFill>
                <a:schemeClr val="bg1"/>
              </a:solidFill>
              <a:latin typeface="Domus Ligh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CD572DE-8B0F-4C1D-A0DF-D21B71C63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98" y="1484092"/>
            <a:ext cx="5373908" cy="537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95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scolaeducacao.com.br/wp-content/uploads/2019/05/fab-750x430.jpg">
            <a:extLst>
              <a:ext uri="{FF2B5EF4-FFF2-40B4-BE49-F238E27FC236}">
                <a16:creationId xmlns:a16="http://schemas.microsoft.com/office/drawing/2014/main" id="{5D3C5FA2-7921-4232-9973-E5B27331DF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0" r="7131"/>
          <a:stretch/>
        </p:blipFill>
        <p:spPr bwMode="auto">
          <a:xfrm>
            <a:off x="0" y="-14748"/>
            <a:ext cx="12192000" cy="687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53BBCF1-2F3A-4426-8289-0E726E1DDC30}"/>
              </a:ext>
            </a:extLst>
          </p:cNvPr>
          <p:cNvSpPr txBox="1"/>
          <p:nvPr/>
        </p:nvSpPr>
        <p:spPr>
          <a:xfrm>
            <a:off x="0" y="751298"/>
            <a:ext cx="12192000" cy="120032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mus Extrabold" panose="00000900000000000000"/>
              </a:rPr>
              <a:t>O piloto que tem o OODA Loop </a:t>
            </a:r>
          </a:p>
          <a:p>
            <a:pPr algn="ctr"/>
            <a:r>
              <a:rPr lang="pt-B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mus Extrabold" panose="00000900000000000000"/>
              </a:rPr>
              <a:t>mais rápido vence, o mais lento morre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omus Extrabold" panose="000009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48353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91B44D-6852-4A83-B3A1-FCD114280F9A}"/>
              </a:ext>
            </a:extLst>
          </p:cNvPr>
          <p:cNvSpPr/>
          <p:nvPr/>
        </p:nvSpPr>
        <p:spPr>
          <a:xfrm>
            <a:off x="0" y="2182505"/>
            <a:ext cx="6096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Domus Extrabold"/>
              </a:rPr>
              <a:t>O.O.D.A. LOOP </a:t>
            </a:r>
          </a:p>
          <a:p>
            <a:pPr algn="ctr"/>
            <a:endParaRPr lang="pt-BR" sz="4800" dirty="0">
              <a:solidFill>
                <a:schemeClr val="bg1"/>
              </a:solidFill>
              <a:latin typeface="Domus Extrabold"/>
            </a:endParaRPr>
          </a:p>
          <a:p>
            <a:pPr algn="ctr"/>
            <a:r>
              <a:rPr lang="pt-BR" sz="4800" dirty="0">
                <a:solidFill>
                  <a:schemeClr val="bg1"/>
                </a:solidFill>
                <a:latin typeface="Domus Extrabold"/>
              </a:rPr>
              <a:t>PRINCÍPIOS</a:t>
            </a:r>
            <a:endParaRPr lang="en-US" sz="4800" dirty="0">
              <a:solidFill>
                <a:schemeClr val="bg1"/>
              </a:solidFill>
              <a:latin typeface="Domus Extrabold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349FB65-8197-4614-B711-CB46B19F87D3}"/>
              </a:ext>
            </a:extLst>
          </p:cNvPr>
          <p:cNvSpPr/>
          <p:nvPr/>
        </p:nvSpPr>
        <p:spPr>
          <a:xfrm>
            <a:off x="6174698" y="682376"/>
            <a:ext cx="57447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latin typeface="Domus Light"/>
              </a:rPr>
              <a:t>Teoremas da incompletude de Gödel.</a:t>
            </a:r>
            <a:endParaRPr lang="en-US" sz="2800" dirty="0">
              <a:latin typeface="Domus Light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8A52347-CAEA-4F80-BBA0-1E10BFB3278D}"/>
              </a:ext>
            </a:extLst>
          </p:cNvPr>
          <p:cNvSpPr/>
          <p:nvPr/>
        </p:nvSpPr>
        <p:spPr>
          <a:xfrm>
            <a:off x="6174699" y="1187865"/>
            <a:ext cx="52484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pt-BR" sz="1600" dirty="0">
                <a:latin typeface="Domus Extrabold"/>
              </a:rPr>
              <a:t>Qualquer modelo lógico da realidade é incompleto.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pt-BR" sz="1600" dirty="0">
                <a:latin typeface="Domus Extrabold"/>
              </a:rPr>
              <a:t>Refinamento e adaptação para novas observações.</a:t>
            </a:r>
            <a:endParaRPr lang="en-US" sz="1600" dirty="0">
              <a:latin typeface="Domus Extrabold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5BBFEEB-8C47-46A0-996E-D633C0ED2436}"/>
              </a:ext>
            </a:extLst>
          </p:cNvPr>
          <p:cNvSpPr/>
          <p:nvPr/>
        </p:nvSpPr>
        <p:spPr>
          <a:xfrm>
            <a:off x="6174697" y="2421235"/>
            <a:ext cx="5704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latin typeface="Domus Light"/>
              </a:rPr>
              <a:t>Princípio da incerteza de Heisenberg.</a:t>
            </a:r>
            <a:endParaRPr lang="en-US" sz="2800" b="1" dirty="0">
              <a:latin typeface="Domus Light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EEC5FB8-DC75-4026-A4FD-E165CC97C645}"/>
              </a:ext>
            </a:extLst>
          </p:cNvPr>
          <p:cNvSpPr/>
          <p:nvPr/>
        </p:nvSpPr>
        <p:spPr>
          <a:xfrm>
            <a:off x="6174698" y="2936482"/>
            <a:ext cx="57047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pt-BR" sz="1600" dirty="0">
                <a:latin typeface="Domus Extrabold"/>
              </a:rPr>
              <a:t>Não podemos simultaneamente fixar ou determinar a velocidade e a posição de uma partícula ou corpo. 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pt-BR" sz="1600" dirty="0">
                <a:latin typeface="Domus Extrabold"/>
              </a:rPr>
              <a:t>Podemos medir coordenadas ou movimentos dessas    partículas, mas não as duas. </a:t>
            </a:r>
            <a:endParaRPr lang="en-US" sz="1600" dirty="0">
              <a:latin typeface="Domus Extrabold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9CE884E-AEEA-4F1B-88AB-242F72E811DE}"/>
              </a:ext>
            </a:extLst>
          </p:cNvPr>
          <p:cNvSpPr/>
          <p:nvPr/>
        </p:nvSpPr>
        <p:spPr>
          <a:xfrm>
            <a:off x="6201994" y="4241538"/>
            <a:ext cx="4827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latin typeface="Domus Light"/>
              </a:rPr>
              <a:t>Segunda lei da termodinâmica.</a:t>
            </a:r>
            <a:endParaRPr lang="en-US" sz="2800" b="1" dirty="0">
              <a:latin typeface="Domus Light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17F59C6-13EB-488B-90E8-185A83A8F3D4}"/>
              </a:ext>
            </a:extLst>
          </p:cNvPr>
          <p:cNvSpPr/>
          <p:nvPr/>
        </p:nvSpPr>
        <p:spPr>
          <a:xfrm>
            <a:off x="6201994" y="4921726"/>
            <a:ext cx="57447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pt-BR" sz="1600" dirty="0">
                <a:latin typeface="Domus Extrabold"/>
              </a:rPr>
              <a:t>Sistema Fechado - Não se comunica com o mundo exterior obtendo novas informações sobre o meio ambiente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pt-BR" sz="1600" dirty="0">
                <a:latin typeface="Domus Extrabold"/>
              </a:rPr>
              <a:t>Entropia ou desordem.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pt-BR" sz="1600" dirty="0">
                <a:latin typeface="Domus Extrabold"/>
              </a:rPr>
              <a:t>Pessoas ou organização experimentarão os mesmos efeitos se for isolada do mundo exterior.</a:t>
            </a:r>
            <a:endParaRPr lang="en-US" sz="1600" dirty="0">
              <a:latin typeface="Domu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52392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28301" y="3861880"/>
            <a:ext cx="104405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Domus Extrabold" panose="00000900000000000000"/>
              </a:rPr>
              <a:t>“Quanto mais confiamos em modelos mentais desatualizados, mais nossa "entropia" mental aumenta.”</a:t>
            </a:r>
          </a:p>
        </p:txBody>
      </p:sp>
      <p:sp>
        <p:nvSpPr>
          <p:cNvPr id="3" name="Retângulo 2"/>
          <p:cNvSpPr/>
          <p:nvPr/>
        </p:nvSpPr>
        <p:spPr>
          <a:xfrm>
            <a:off x="1173707" y="1218367"/>
            <a:ext cx="102358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latin typeface="Domus Extrabold" panose="00000900000000000000"/>
              </a:rPr>
              <a:t>“Qualquer esforço contínuo e orientado para dentro para melhorar a correspondência com a realidade observada apenas aumentará o grau de incompatibilidade.”</a:t>
            </a:r>
          </a:p>
        </p:txBody>
      </p:sp>
    </p:spTree>
    <p:extLst>
      <p:ext uri="{BB962C8B-B14F-4D97-AF65-F5344CB8AC3E}">
        <p14:creationId xmlns:p14="http://schemas.microsoft.com/office/powerpoint/2010/main" val="2524717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2625" r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723331" y="984958"/>
            <a:ext cx="6508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vollkorn"/>
              </a:rPr>
              <a:t> </a:t>
            </a:r>
            <a:r>
              <a:rPr lang="pt-BR" sz="3600" b="1" i="1" dirty="0">
                <a:latin typeface="vollkorn"/>
              </a:rPr>
              <a:t>“Para o homem com apenas um martelo, tudo é um prego.”</a:t>
            </a:r>
            <a:endParaRPr lang="pt-BR" sz="2800" b="1" i="1" dirty="0">
              <a:latin typeface="vollkorn"/>
            </a:endParaRPr>
          </a:p>
        </p:txBody>
      </p:sp>
    </p:spTree>
    <p:extLst>
      <p:ext uri="{BB962C8B-B14F-4D97-AF65-F5344CB8AC3E}">
        <p14:creationId xmlns:p14="http://schemas.microsoft.com/office/powerpoint/2010/main" val="303697190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2">
            <a:extLst>
              <a:ext uri="{FF2B5EF4-FFF2-40B4-BE49-F238E27FC236}">
                <a16:creationId xmlns:a16="http://schemas.microsoft.com/office/drawing/2014/main" id="{02606A13-4459-4CA2-A017-E4591E454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9510" y="4761725"/>
            <a:ext cx="173695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i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350" b="1" dirty="0">
                <a:solidFill>
                  <a:schemeClr val="bg1"/>
                </a:solidFill>
                <a:latin typeface="Domus Extrabold" panose="00000900000000000000"/>
              </a:rPr>
              <a:t>INÍCIO DA JORNADA ÁGIL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8B54EDF-CFDB-4470-A173-D566CFBD071B}"/>
              </a:ext>
            </a:extLst>
          </p:cNvPr>
          <p:cNvSpPr txBox="1"/>
          <p:nvPr/>
        </p:nvSpPr>
        <p:spPr>
          <a:xfrm>
            <a:off x="4375485" y="1688560"/>
            <a:ext cx="6136106" cy="784830"/>
          </a:xfrm>
          <a:prstGeom prst="rect">
            <a:avLst/>
          </a:prstGeom>
          <a:solidFill>
            <a:srgbClr val="00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500" dirty="0">
                <a:solidFill>
                  <a:schemeClr val="bg1"/>
                </a:solidFill>
                <a:latin typeface="Domus Light"/>
              </a:rPr>
              <a:t>O.O.D.A. LOOP </a:t>
            </a:r>
            <a:r>
              <a:rPr lang="pt-BR" sz="2400" dirty="0">
                <a:solidFill>
                  <a:schemeClr val="bg1"/>
                </a:solidFill>
                <a:latin typeface="Domus Light"/>
              </a:rPr>
              <a:t>– John Boyd</a:t>
            </a:r>
            <a:endParaRPr lang="en-US" sz="1350" dirty="0">
              <a:solidFill>
                <a:schemeClr val="bg1"/>
              </a:solidFill>
              <a:latin typeface="Domus Light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ECD6A8D8-83B4-4696-9644-1B9F68CBFBC2}"/>
              </a:ext>
            </a:extLst>
          </p:cNvPr>
          <p:cNvGraphicFramePr/>
          <p:nvPr>
            <p:extLst/>
          </p:nvPr>
        </p:nvGraphicFramePr>
        <p:xfrm>
          <a:off x="1620252" y="3494177"/>
          <a:ext cx="9047748" cy="540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1E10D825-7CA1-453B-8026-D45D2A8884E8}"/>
              </a:ext>
            </a:extLst>
          </p:cNvPr>
          <p:cNvSpPr txBox="1"/>
          <p:nvPr/>
        </p:nvSpPr>
        <p:spPr>
          <a:xfrm>
            <a:off x="1620254" y="4153904"/>
            <a:ext cx="2141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latin typeface="Domus Extrabold" panose="00000900000000000000"/>
              </a:rPr>
              <a:t>MÉTODO KANBAN</a:t>
            </a:r>
            <a:endParaRPr lang="en-US" sz="3000" b="1" dirty="0">
              <a:latin typeface="Domus Extrabold" panose="0000090000000000000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E98600-80AE-4D41-AF00-231C9FA92CD9}"/>
              </a:ext>
            </a:extLst>
          </p:cNvPr>
          <p:cNvSpPr txBox="1"/>
          <p:nvPr/>
        </p:nvSpPr>
        <p:spPr>
          <a:xfrm>
            <a:off x="3858127" y="4153904"/>
            <a:ext cx="2141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latin typeface="Domus Extrabold" panose="00000900000000000000"/>
              </a:rPr>
              <a:t>F4P</a:t>
            </a:r>
          </a:p>
          <a:p>
            <a:pPr algn="ctr"/>
            <a:r>
              <a:rPr lang="pt-BR" sz="3000" b="1" dirty="0">
                <a:latin typeface="Domus Extrabold" panose="00000900000000000000"/>
              </a:rPr>
              <a:t>KMM</a:t>
            </a:r>
            <a:endParaRPr lang="en-US" sz="3000" b="1" dirty="0">
              <a:latin typeface="Domus Extrabold" panose="0000090000000000000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5F35F74-0EC5-499C-902A-D497363FBD50}"/>
              </a:ext>
            </a:extLst>
          </p:cNvPr>
          <p:cNvSpPr txBox="1"/>
          <p:nvPr/>
        </p:nvSpPr>
        <p:spPr>
          <a:xfrm>
            <a:off x="5999747" y="4153904"/>
            <a:ext cx="2201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latin typeface="Domus Extrabold" panose="00000900000000000000"/>
              </a:rPr>
              <a:t>ATOS DE LIDERANÇA</a:t>
            </a:r>
            <a:endParaRPr lang="en-US" sz="3000" b="1" dirty="0">
              <a:latin typeface="Domus Extrabold" panose="0000090000000000000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BD6636D-48DD-4D91-A060-E390E1959FED}"/>
              </a:ext>
            </a:extLst>
          </p:cNvPr>
          <p:cNvSpPr txBox="1"/>
          <p:nvPr/>
        </p:nvSpPr>
        <p:spPr>
          <a:xfrm>
            <a:off x="8291762" y="4159920"/>
            <a:ext cx="2141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latin typeface="Domus Extrabold" panose="00000900000000000000"/>
              </a:rPr>
              <a:t>VALIDAR HIPOTESE</a:t>
            </a:r>
            <a:endParaRPr lang="en-US" sz="3000" b="1" dirty="0">
              <a:latin typeface="Domus Extrabold" panose="00000900000000000000"/>
            </a:endParaRPr>
          </a:p>
        </p:txBody>
      </p:sp>
      <p:sp>
        <p:nvSpPr>
          <p:cNvPr id="13" name="Seta: Curva para Cima 12">
            <a:extLst>
              <a:ext uri="{FF2B5EF4-FFF2-40B4-BE49-F238E27FC236}">
                <a16:creationId xmlns:a16="http://schemas.microsoft.com/office/drawing/2014/main" id="{A39B0BCC-29CD-4014-8B4A-76BC382F5646}"/>
              </a:ext>
            </a:extLst>
          </p:cNvPr>
          <p:cNvSpPr/>
          <p:nvPr/>
        </p:nvSpPr>
        <p:spPr>
          <a:xfrm flipH="1">
            <a:off x="1758618" y="5078585"/>
            <a:ext cx="8084843" cy="877734"/>
          </a:xfrm>
          <a:prstGeom prst="curvedUpArrow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2D8B0E1-A7E9-4D0A-A309-D03C31AC50B5}"/>
              </a:ext>
            </a:extLst>
          </p:cNvPr>
          <p:cNvSpPr txBox="1"/>
          <p:nvPr/>
        </p:nvSpPr>
        <p:spPr>
          <a:xfrm>
            <a:off x="4013689" y="5448206"/>
            <a:ext cx="42944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latin typeface="Domus Extrabold" panose="00000900000000000000"/>
              </a:rPr>
              <a:t>KAIZEN – APRENDIZADO EVOLUCIONÁRIO</a:t>
            </a:r>
            <a:endParaRPr lang="en-US" sz="1500" b="1" dirty="0">
              <a:latin typeface="Domus Extrabold" panose="0000090000000000000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767" y="958533"/>
            <a:ext cx="2233920" cy="223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7906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9" grpId="0"/>
      <p:bldP spid="15" grpId="0"/>
      <p:bldP spid="16" grpId="0"/>
      <p:bldP spid="17" grpId="0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maquina enigma">
            <a:extLst>
              <a:ext uri="{FF2B5EF4-FFF2-40B4-BE49-F238E27FC236}">
                <a16:creationId xmlns:a16="http://schemas.microsoft.com/office/drawing/2014/main" id="{A0EACC15-0FA7-4580-845F-A71A2CB95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861"/>
            <a:ext cx="5254789" cy="679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38ECEEF-7B4F-4C99-B07B-3145C6A4C87B}"/>
              </a:ext>
            </a:extLst>
          </p:cNvPr>
          <p:cNvSpPr txBox="1"/>
          <p:nvPr/>
        </p:nvSpPr>
        <p:spPr>
          <a:xfrm>
            <a:off x="6076718" y="17861"/>
            <a:ext cx="45912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Domus Extrabold" panose="00000900000000000000"/>
              </a:rPr>
              <a:t>Qual é a </a:t>
            </a:r>
            <a:r>
              <a:rPr lang="pt-BR" sz="7200" b="1" dirty="0">
                <a:latin typeface="Domus Extrabold" panose="00000900000000000000"/>
              </a:rPr>
              <a:t>Chave?</a:t>
            </a:r>
            <a:endParaRPr lang="en-US" sz="6000" b="1" dirty="0">
              <a:latin typeface="Domus Extrabold" panose="0000090000000000000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0468735-F8A6-48EB-B2B6-AE51C93681DB}"/>
              </a:ext>
            </a:extLst>
          </p:cNvPr>
          <p:cNvSpPr txBox="1"/>
          <p:nvPr/>
        </p:nvSpPr>
        <p:spPr>
          <a:xfrm>
            <a:off x="6937212" y="3353850"/>
            <a:ext cx="6770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bg1"/>
                </a:solidFill>
                <a:latin typeface="Domus Light"/>
              </a:rPr>
              <a:t>Nível de maturidade</a:t>
            </a:r>
            <a:endParaRPr lang="en-US" sz="3200" dirty="0">
              <a:solidFill>
                <a:schemeClr val="bg1"/>
              </a:solidFill>
              <a:latin typeface="Domus Light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71E67E1-FF6D-410A-B61D-A2F004862556}"/>
              </a:ext>
            </a:extLst>
          </p:cNvPr>
          <p:cNvSpPr txBox="1"/>
          <p:nvPr/>
        </p:nvSpPr>
        <p:spPr>
          <a:xfrm>
            <a:off x="6115284" y="2265807"/>
            <a:ext cx="4591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Domus Light"/>
              </a:rPr>
              <a:t>Panorama organizacional</a:t>
            </a:r>
            <a:endParaRPr lang="en-US" sz="3200" dirty="0">
              <a:latin typeface="Domus Ligh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99DC4F9-DEF2-4347-A45B-80FF8073B5C0}"/>
              </a:ext>
            </a:extLst>
          </p:cNvPr>
          <p:cNvSpPr txBox="1"/>
          <p:nvPr/>
        </p:nvSpPr>
        <p:spPr>
          <a:xfrm>
            <a:off x="6115285" y="3352411"/>
            <a:ext cx="422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Domus Light"/>
              </a:rPr>
              <a:t>Nível de maturidade</a:t>
            </a:r>
            <a:endParaRPr lang="en-US" sz="3200" dirty="0">
              <a:latin typeface="Domus Ligh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E16EED3-96BB-4521-930C-610814FC8AA3}"/>
              </a:ext>
            </a:extLst>
          </p:cNvPr>
          <p:cNvSpPr txBox="1"/>
          <p:nvPr/>
        </p:nvSpPr>
        <p:spPr>
          <a:xfrm>
            <a:off x="6115284" y="4675769"/>
            <a:ext cx="5370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Domus Light"/>
              </a:rPr>
              <a:t>Entorno do que iremos mudar?</a:t>
            </a:r>
            <a:endParaRPr lang="en-US" sz="3200" dirty="0">
              <a:latin typeface="Domus Light"/>
            </a:endParaRPr>
          </a:p>
        </p:txBody>
      </p:sp>
    </p:spTree>
    <p:extLst>
      <p:ext uri="{BB962C8B-B14F-4D97-AF65-F5344CB8AC3E}">
        <p14:creationId xmlns:p14="http://schemas.microsoft.com/office/powerpoint/2010/main" val="157303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113652-3F14-4CDD-8527-9F6940C2E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2B2230-77F9-4BE6-A448-3E239AA9E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Resultado de imagem para IMAGEM DIABO COM MENINA">
            <a:extLst>
              <a:ext uri="{FF2B5EF4-FFF2-40B4-BE49-F238E27FC236}">
                <a16:creationId xmlns:a16="http://schemas.microsoft.com/office/drawing/2014/main" id="{B6C54058-D14A-436F-B4AE-DDE332AA0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alão de Fala: Oval 3">
            <a:extLst>
              <a:ext uri="{FF2B5EF4-FFF2-40B4-BE49-F238E27FC236}">
                <a16:creationId xmlns:a16="http://schemas.microsoft.com/office/drawing/2014/main" id="{38CADB72-F86E-4D7C-B4BA-09E928F7D912}"/>
              </a:ext>
            </a:extLst>
          </p:cNvPr>
          <p:cNvSpPr/>
          <p:nvPr/>
        </p:nvSpPr>
        <p:spPr>
          <a:xfrm>
            <a:off x="6412019" y="508846"/>
            <a:ext cx="3943350" cy="2156273"/>
          </a:xfrm>
          <a:prstGeom prst="wedgeEllipseCallout">
            <a:avLst>
              <a:gd name="adj1" fmla="val -61560"/>
              <a:gd name="adj2" fmla="val 8721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100" b="1" dirty="0">
                <a:solidFill>
                  <a:schemeClr val="tx1"/>
                </a:solidFill>
                <a:latin typeface="Domus Extrabold" panose="00000900000000000000"/>
              </a:rPr>
              <a:t>VAI LÁ!!!!</a:t>
            </a:r>
          </a:p>
          <a:p>
            <a:pPr algn="ctr"/>
            <a:endParaRPr lang="pt-BR" sz="225" b="1" dirty="0">
              <a:solidFill>
                <a:schemeClr val="tx1"/>
              </a:solidFill>
              <a:latin typeface="Domus Extrabold" panose="00000900000000000000"/>
            </a:endParaRPr>
          </a:p>
          <a:p>
            <a:r>
              <a:rPr lang="pt-BR" sz="2100" b="1" dirty="0">
                <a:solidFill>
                  <a:schemeClr val="tx1"/>
                </a:solidFill>
                <a:latin typeface="Domus Extrabold" panose="00000900000000000000"/>
              </a:rPr>
              <a:t>Fala de Kanban que todo mundo vai achar o máximo e começar amanhã!!!!</a:t>
            </a:r>
          </a:p>
        </p:txBody>
      </p:sp>
    </p:spTree>
    <p:extLst>
      <p:ext uri="{BB962C8B-B14F-4D97-AF65-F5344CB8AC3E}">
        <p14:creationId xmlns:p14="http://schemas.microsoft.com/office/powerpoint/2010/main" val="1093984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36DD0DE-282C-4A69-B98C-80A438812CA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24009AB-2FF1-4CC5-B0FD-0F50F1F5B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692" y="34926"/>
            <a:ext cx="9144000" cy="1193799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t-BR" altLang="pt-BR" sz="6600" b="1" dirty="0">
                <a:solidFill>
                  <a:schemeClr val="bg1"/>
                </a:solidFill>
                <a:latin typeface="Arial Black" panose="020B0A04020102020204" pitchFamily="34" charset="0"/>
                <a:cs typeface="+mn-cs"/>
              </a:rPr>
              <a:t>LEAN</a:t>
            </a:r>
          </a:p>
        </p:txBody>
      </p:sp>
      <p:pic>
        <p:nvPicPr>
          <p:cNvPr id="24580" name="Imagem 3">
            <a:extLst>
              <a:ext uri="{FF2B5EF4-FFF2-40B4-BE49-F238E27FC236}">
                <a16:creationId xmlns:a16="http://schemas.microsoft.com/office/drawing/2014/main" id="{B8857424-0478-48F2-AC34-2DBAAD062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3" y="1160427"/>
            <a:ext cx="10054659" cy="565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8ACE06F-A2B9-4C73-A59F-43C6817AD7CC}"/>
              </a:ext>
            </a:extLst>
          </p:cNvPr>
          <p:cNvSpPr txBox="1">
            <a:spLocks/>
          </p:cNvSpPr>
          <p:nvPr/>
        </p:nvSpPr>
        <p:spPr bwMode="auto">
          <a:xfrm>
            <a:off x="2208213" y="2030415"/>
            <a:ext cx="442436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MS PGothic" panose="020B0600070205080204" pitchFamily="34" charset="-128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pt-BR" sz="1789" kern="0" dirty="0"/>
              <a:t>O que é valor? O que é Desperdício?</a:t>
            </a:r>
          </a:p>
        </p:txBody>
      </p:sp>
      <p:pic>
        <p:nvPicPr>
          <p:cNvPr id="24582" name="Picture 2" descr="Taiichi Ohno">
            <a:extLst>
              <a:ext uri="{FF2B5EF4-FFF2-40B4-BE49-F238E27FC236}">
                <a16:creationId xmlns:a16="http://schemas.microsoft.com/office/drawing/2014/main" id="{D61DFE04-4DC2-455B-9E37-91E2D9F4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083" y="1160427"/>
            <a:ext cx="2235275" cy="22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hree Basic Rules">
            <a:extLst>
              <a:ext uri="{FF2B5EF4-FFF2-40B4-BE49-F238E27FC236}">
                <a16:creationId xmlns:a16="http://schemas.microsoft.com/office/drawing/2014/main" id="{C429625F-E9B3-4050-B832-C44F374EB81D}"/>
              </a:ext>
            </a:extLst>
          </p:cNvPr>
          <p:cNvSpPr txBox="1">
            <a:spLocks/>
          </p:cNvSpPr>
          <p:nvPr/>
        </p:nvSpPr>
        <p:spPr>
          <a:xfrm>
            <a:off x="9085107" y="3142683"/>
            <a:ext cx="1501067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all" spc="144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6740769" marR="0" indent="-6105769" algn="ctr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0000" b="1" i="0" u="none" strike="noStrike" cap="none" spc="-150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7375769" marR="0" indent="-6105769" algn="ctr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0000" b="1" i="0" u="none" strike="noStrike" cap="none" spc="-150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8010769" marR="0" indent="-6105769" algn="ctr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0000" b="1" i="0" u="none" strike="noStrike" cap="none" spc="-150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8645769" marR="0" indent="-6105769" algn="ctr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0000" b="1" i="0" u="none" strike="noStrike" cap="none" spc="-150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9280769" marR="0" indent="-6105769" algn="ctr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0000" b="1" i="0" u="none" strike="noStrike" cap="none" spc="-150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9915769" marR="0" indent="-6105769" algn="ctr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0000" b="1" i="0" u="none" strike="noStrike" cap="none" spc="-150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10550769" marR="0" indent="-6105769" algn="ctr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0000" b="1" i="0" u="none" strike="noStrike" cap="none" spc="-150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11185769" marR="0" indent="-6105769" algn="ctr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0000" b="1" i="0" u="none" strike="noStrike" cap="none" spc="-150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 eaLnBrk="1" hangingPunct="1">
              <a:defRPr/>
            </a:pPr>
            <a:r>
              <a:rPr lang="pt-BR" sz="1044" i="1" dirty="0" err="1">
                <a:solidFill>
                  <a:schemeClr val="bg1"/>
                </a:solidFill>
              </a:rPr>
              <a:t>Taiichi</a:t>
            </a:r>
            <a:r>
              <a:rPr lang="pt-BR" sz="1044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Ohno</a:t>
            </a:r>
            <a:endParaRPr lang="pt-BR" sz="1044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EB01400-BC83-4688-9EA8-38AEBCFC12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32" b="63671"/>
          <a:stretch/>
        </p:blipFill>
        <p:spPr>
          <a:xfrm>
            <a:off x="279425" y="3429000"/>
            <a:ext cx="11633150" cy="316628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DF8C1DD-006B-462E-A07B-EF51235C2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39" y="153158"/>
            <a:ext cx="9870049" cy="249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1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4DF9A95-CB1B-4DEC-97AA-4C63770F3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819"/>
            <a:ext cx="12192000" cy="514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06472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82ACD41-74BF-47A0-A065-E79EDE8AF5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976712"/>
              </p:ext>
            </p:extLst>
          </p:nvPr>
        </p:nvGraphicFramePr>
        <p:xfrm>
          <a:off x="0" y="933450"/>
          <a:ext cx="12192000" cy="506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3396497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E84D2A6-5853-4E47-94DA-8CD52E12F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525" y="1320776"/>
            <a:ext cx="10351117" cy="517555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58443A8-6FC1-4FAF-8A9F-005CFFC4CEDA}"/>
              </a:ext>
            </a:extLst>
          </p:cNvPr>
          <p:cNvSpPr/>
          <p:nvPr/>
        </p:nvSpPr>
        <p:spPr>
          <a:xfrm>
            <a:off x="8820205" y="5644916"/>
            <a:ext cx="177324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900" dirty="0">
                <a:hlinkClick r:id="rId3"/>
              </a:rPr>
              <a:t>https://br.kaizen.com/home.html</a:t>
            </a:r>
            <a:endParaRPr lang="pt-BR" sz="9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416A994-CC3D-44E6-BD39-A9BAC11E07B4}"/>
              </a:ext>
            </a:extLst>
          </p:cNvPr>
          <p:cNvSpPr/>
          <p:nvPr/>
        </p:nvSpPr>
        <p:spPr>
          <a:xfrm>
            <a:off x="0" y="462318"/>
            <a:ext cx="12191999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pt-BR" sz="3200" b="1" dirty="0">
                <a:latin typeface="Domus Extrabold"/>
                <a:ea typeface="Calibri" panose="020F0502020204030204" pitchFamily="34" charset="0"/>
                <a:cs typeface="Times New Roman" panose="02020603050405020304" pitchFamily="18" charset="0"/>
              </a:rPr>
              <a:t>PENSE SIMPLES E MANTENHA O RUMO</a:t>
            </a:r>
            <a:endParaRPr lang="pt-BR" sz="2400" dirty="0">
              <a:latin typeface="Domus Extra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482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485535" y="324989"/>
            <a:ext cx="522092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4CDFFF2-B130-48AB-8923-DE1DF073CA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t="13923" r="11721" b="17798"/>
          <a:stretch/>
        </p:blipFill>
        <p:spPr>
          <a:xfrm>
            <a:off x="873560" y="1105470"/>
            <a:ext cx="10800299" cy="484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06878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m relacionada">
            <a:extLst>
              <a:ext uri="{FF2B5EF4-FFF2-40B4-BE49-F238E27FC236}">
                <a16:creationId xmlns:a16="http://schemas.microsoft.com/office/drawing/2014/main" id="{FCF1A7D3-6420-418D-9BAE-53146DE2B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" y="0"/>
            <a:ext cx="12187610" cy="686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781C558-0F68-4CFE-AD51-EA319AAD448D}"/>
              </a:ext>
            </a:extLst>
          </p:cNvPr>
          <p:cNvSpPr txBox="1"/>
          <p:nvPr/>
        </p:nvSpPr>
        <p:spPr>
          <a:xfrm>
            <a:off x="6436340" y="2169431"/>
            <a:ext cx="4231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PREVISIBILIDADE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043E7B0-7833-4BD3-B04E-B1C028446339}"/>
              </a:ext>
            </a:extLst>
          </p:cNvPr>
          <p:cNvSpPr txBox="1"/>
          <p:nvPr/>
        </p:nvSpPr>
        <p:spPr>
          <a:xfrm>
            <a:off x="6415852" y="2616527"/>
            <a:ext cx="4210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TRANSPARÊNCIA DAS ENTREGAS E DOS PROBLEMAS EXISTENTES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76E25CF-6BCC-455C-A2B5-26CB0EBA7B7A}"/>
              </a:ext>
            </a:extLst>
          </p:cNvPr>
          <p:cNvSpPr txBox="1"/>
          <p:nvPr/>
        </p:nvSpPr>
        <p:spPr>
          <a:xfrm>
            <a:off x="6448628" y="3624485"/>
            <a:ext cx="4219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EFICIÊNCIA E EFICÁCIA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3645D1-9C9D-4E91-8F51-DC48375351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229100" cy="31718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DF97265-80A7-458E-B5D1-B27CCDB199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18406"/>
            <a:ext cx="4447406" cy="32674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FCB2F67-0446-47B7-A28B-38AEE7A1B2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142" y="3134028"/>
            <a:ext cx="4867574" cy="370556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37E2708-07E1-4BDE-91BC-4039BF9878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18" y="3161581"/>
            <a:ext cx="7424260" cy="367801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B32D2D6-FCD4-4F94-9A8B-4D4FA38006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18407"/>
            <a:ext cx="3657338" cy="315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68F650-8C64-4988-B0D3-B31B7C3EC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6100" y="0"/>
            <a:ext cx="6565900" cy="6858000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dirty="0">
                <a:latin typeface="Domus Extrabold" panose="00000900000000000000"/>
              </a:rPr>
              <a:t>Sua organização está em um vôo cego nesse momento?</a:t>
            </a:r>
          </a:p>
          <a:p>
            <a:endParaRPr lang="pt-BR" dirty="0">
              <a:latin typeface="Domus Extrabold" panose="00000900000000000000"/>
            </a:endParaRPr>
          </a:p>
          <a:p>
            <a:r>
              <a:rPr lang="pt-BR" altLang="pt-BR" dirty="0">
                <a:latin typeface="Domus Extrabold" panose="00000900000000000000"/>
              </a:rPr>
              <a:t>Qual a percepção da sua organização sobre as entregas de sua área? Como você fundamenta suas decisões e propostas?</a:t>
            </a:r>
          </a:p>
          <a:p>
            <a:endParaRPr lang="pt-BR" dirty="0">
              <a:latin typeface="Domus Extrabold" panose="00000900000000000000"/>
            </a:endParaRPr>
          </a:p>
          <a:p>
            <a:r>
              <a:rPr lang="pt-BR" altLang="pt-BR" dirty="0">
                <a:latin typeface="Domus Extrabold" panose="00000900000000000000"/>
              </a:rPr>
              <a:t>Entorno do que não queremos mudar que precisamos mudar?</a:t>
            </a:r>
            <a:endParaRPr lang="pt-BR" altLang="pt-BR" b="1" dirty="0">
              <a:latin typeface="Domus Extrabold" panose="00000900000000000000"/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63EBF63-6A29-426D-BF8B-48BEF7E68A0C}"/>
              </a:ext>
            </a:extLst>
          </p:cNvPr>
          <p:cNvSpPr/>
          <p:nvPr/>
        </p:nvSpPr>
        <p:spPr>
          <a:xfrm>
            <a:off x="0" y="0"/>
            <a:ext cx="56261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dirty="0">
                <a:latin typeface="Domus Extrabold" panose="00000900000000000000"/>
              </a:rPr>
              <a:t>     PARA</a:t>
            </a:r>
          </a:p>
          <a:p>
            <a:r>
              <a:rPr lang="pt-BR" sz="6000" dirty="0">
                <a:latin typeface="Domus Extrabold" panose="00000900000000000000"/>
              </a:rPr>
              <a:t>   REFLEXÃO...</a:t>
            </a:r>
            <a:endParaRPr lang="pt-BR" sz="4400" dirty="0">
              <a:latin typeface="Domus Extrabold" panose="000009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0274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85678C2-DC27-4EBE-99BC-5AF45BFFEDB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B3733E5F-0E4E-484F-AD62-46A39A66B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97" y="3484613"/>
            <a:ext cx="7343775" cy="42991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</a:rPr>
              <a:t>           </a:t>
            </a:r>
            <a:r>
              <a:rPr lang="pt-BR" sz="30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coaracy75@gmail.com</a:t>
            </a:r>
            <a:endParaRPr lang="pt-BR" sz="3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000" b="1" dirty="0">
                <a:solidFill>
                  <a:schemeClr val="bg1"/>
                </a:solidFill>
              </a:rPr>
              <a:t>                   </a:t>
            </a:r>
            <a:endParaRPr lang="pt-BR" sz="13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000" dirty="0">
                <a:solidFill>
                  <a:schemeClr val="bg1"/>
                </a:solidFill>
              </a:rPr>
              <a:t>            </a:t>
            </a:r>
            <a:r>
              <a:rPr lang="pt-BR" sz="3000" b="1" dirty="0">
                <a:solidFill>
                  <a:schemeClr val="bg1"/>
                </a:solidFill>
              </a:rPr>
              <a:t>(47) 99954-8064</a:t>
            </a:r>
          </a:p>
          <a:p>
            <a:pPr marL="0" indent="0">
              <a:buNone/>
            </a:pPr>
            <a:endParaRPr lang="pt-BR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     </a:t>
            </a:r>
          </a:p>
        </p:txBody>
      </p:sp>
      <p:pic>
        <p:nvPicPr>
          <p:cNvPr id="9" name="Picture 4" descr="Resultado de imagem para logo whatsapp fundo preto">
            <a:extLst>
              <a:ext uri="{FF2B5EF4-FFF2-40B4-BE49-F238E27FC236}">
                <a16:creationId xmlns:a16="http://schemas.microsoft.com/office/drawing/2014/main" id="{22F2F94D-044A-47D7-890D-B3140CB5C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16" y="5692267"/>
            <a:ext cx="491125" cy="54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m para IMAGEM GMAIL">
            <a:extLst>
              <a:ext uri="{FF2B5EF4-FFF2-40B4-BE49-F238E27FC236}">
                <a16:creationId xmlns:a16="http://schemas.microsoft.com/office/drawing/2014/main" id="{416FAC3D-40C2-4F82-A9D3-C260BD248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91" y="4677191"/>
            <a:ext cx="573881" cy="43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Espaço Reservado para Imagem 6">
            <a:extLst>
              <a:ext uri="{FF2B5EF4-FFF2-40B4-BE49-F238E27FC236}">
                <a16:creationId xmlns:a16="http://schemas.microsoft.com/office/drawing/2014/main" id="{13D7C6FF-211B-4E2F-8205-0E4494309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" b="3901"/>
          <a:stretch>
            <a:fillRect/>
          </a:stretch>
        </p:blipFill>
        <p:spPr>
          <a:xfrm>
            <a:off x="485701" y="503780"/>
            <a:ext cx="3585914" cy="3585914"/>
          </a:xfrm>
          <a:prstGeom prst="round2Diag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26617CD-852A-4846-AD1B-44F6BCBD0DC8}"/>
              </a:ext>
            </a:extLst>
          </p:cNvPr>
          <p:cNvSpPr txBox="1">
            <a:spLocks/>
          </p:cNvSpPr>
          <p:nvPr/>
        </p:nvSpPr>
        <p:spPr>
          <a:xfrm>
            <a:off x="8991036" y="5655401"/>
            <a:ext cx="2746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chemeClr val="bg1"/>
                </a:solidFill>
              </a:rPr>
              <a:t>Consultoria, Mentoria e Treinamentos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A3526DE-E425-41F8-A07D-A4A7B5346AC3}"/>
              </a:ext>
            </a:extLst>
          </p:cNvPr>
          <p:cNvSpPr txBox="1">
            <a:spLocks/>
          </p:cNvSpPr>
          <p:nvPr/>
        </p:nvSpPr>
        <p:spPr>
          <a:xfrm>
            <a:off x="9478194" y="6182580"/>
            <a:ext cx="172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www.ctagil.com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140B41A-8487-4AB6-AA4E-45FBB0C765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28" t="10797" r="10170" b="-3176"/>
          <a:stretch/>
        </p:blipFill>
        <p:spPr>
          <a:xfrm>
            <a:off x="9130145" y="4677191"/>
            <a:ext cx="2362406" cy="91520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43C4AB9-F054-4083-AA18-E1237304DA2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7" t="42828" r="18979" b="9123"/>
          <a:stretch/>
        </p:blipFill>
        <p:spPr>
          <a:xfrm>
            <a:off x="7251857" y="637605"/>
            <a:ext cx="3478358" cy="3295163"/>
          </a:xfrm>
          <a:prstGeom prst="rect">
            <a:avLst/>
          </a:prstGeom>
        </p:spPr>
      </p:pic>
      <p:pic>
        <p:nvPicPr>
          <p:cNvPr id="17" name="Picture 2" descr="Resultado de imagem para simbolo linkedin png">
            <a:extLst>
              <a:ext uri="{FF2B5EF4-FFF2-40B4-BE49-F238E27FC236}">
                <a16:creationId xmlns:a16="http://schemas.microsoft.com/office/drawing/2014/main" id="{FC18BF2E-252B-4236-AC10-B8163AF5B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619" y="1507061"/>
            <a:ext cx="1108096" cy="110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3760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1355</TotalTime>
  <Words>412</Words>
  <Application>Microsoft Office PowerPoint</Application>
  <PresentationFormat>Widescreen</PresentationFormat>
  <Paragraphs>85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5" baseType="lpstr">
      <vt:lpstr>MS PGothic</vt:lpstr>
      <vt:lpstr>Arial</vt:lpstr>
      <vt:lpstr>Arial Black</vt:lpstr>
      <vt:lpstr>Calibri</vt:lpstr>
      <vt:lpstr>Calibri Light</vt:lpstr>
      <vt:lpstr>Domus Extrabold</vt:lpstr>
      <vt:lpstr>Domus Light</vt:lpstr>
      <vt:lpstr>Helvetica</vt:lpstr>
      <vt:lpstr>Times New Roman</vt:lpstr>
      <vt:lpstr>vollkorn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LEAN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Coaracy Silva</dc:creator>
  <cp:lastModifiedBy>Coaracy Gomes da Silva Junior</cp:lastModifiedBy>
  <cp:revision>94</cp:revision>
  <dcterms:created xsi:type="dcterms:W3CDTF">2019-05-31T20:31:17Z</dcterms:created>
  <dcterms:modified xsi:type="dcterms:W3CDTF">2019-11-29T11:21:39Z</dcterms:modified>
</cp:coreProperties>
</file>